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78" r:id="rId3"/>
    <p:sldId id="262" r:id="rId4"/>
    <p:sldId id="261" r:id="rId5"/>
    <p:sldId id="257" r:id="rId6"/>
    <p:sldId id="279" r:id="rId7"/>
    <p:sldId id="280" r:id="rId8"/>
    <p:sldId id="269" r:id="rId9"/>
    <p:sldId id="281" r:id="rId10"/>
    <p:sldId id="287" r:id="rId11"/>
    <p:sldId id="286" r:id="rId12"/>
    <p:sldId id="282" r:id="rId13"/>
    <p:sldId id="283" r:id="rId14"/>
    <p:sldId id="284" r:id="rId15"/>
    <p:sldId id="285" r:id="rId16"/>
    <p:sldId id="459" r:id="rId17"/>
    <p:sldId id="458" r:id="rId18"/>
    <p:sldId id="460" r:id="rId19"/>
    <p:sldId id="461" r:id="rId20"/>
    <p:sldId id="462" r:id="rId21"/>
    <p:sldId id="463" r:id="rId22"/>
    <p:sldId id="277" r:id="rId23"/>
    <p:sldId id="427" r:id="rId24"/>
    <p:sldId id="428" r:id="rId25"/>
    <p:sldId id="390" r:id="rId26"/>
    <p:sldId id="415" r:id="rId27"/>
    <p:sldId id="408" r:id="rId28"/>
    <p:sldId id="380" r:id="rId29"/>
    <p:sldId id="455" r:id="rId30"/>
    <p:sldId id="381" r:id="rId31"/>
    <p:sldId id="383" r:id="rId32"/>
    <p:sldId id="384" r:id="rId33"/>
    <p:sldId id="385" r:id="rId34"/>
    <p:sldId id="386" r:id="rId35"/>
    <p:sldId id="387" r:id="rId36"/>
    <p:sldId id="388" r:id="rId37"/>
    <p:sldId id="389" r:id="rId38"/>
    <p:sldId id="316" r:id="rId39"/>
    <p:sldId id="317" r:id="rId40"/>
    <p:sldId id="318" r:id="rId41"/>
    <p:sldId id="446" r:id="rId42"/>
    <p:sldId id="447" r:id="rId43"/>
    <p:sldId id="448" r:id="rId44"/>
    <p:sldId id="449" r:id="rId45"/>
    <p:sldId id="450" r:id="rId46"/>
    <p:sldId id="451" r:id="rId47"/>
    <p:sldId id="452" r:id="rId48"/>
    <p:sldId id="453" r:id="rId49"/>
    <p:sldId id="45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547"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AFA3C-EAE2-464C-B932-A8C244F9DAA0}" type="datetimeFigureOut">
              <a:rPr lang="en-US" smtClean="0"/>
              <a:t>7/5/2019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F37A8-92F6-45A9-8CA2-521F19925188}" type="slidenum">
              <a:rPr lang="en-US" smtClean="0"/>
              <a:t>‹#›</a:t>
            </a:fld>
            <a:endParaRPr lang="en-US"/>
          </a:p>
        </p:txBody>
      </p:sp>
    </p:spTree>
    <p:extLst>
      <p:ext uri="{BB962C8B-B14F-4D97-AF65-F5344CB8AC3E}">
        <p14:creationId xmlns:p14="http://schemas.microsoft.com/office/powerpoint/2010/main" val="2545269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20 clients providing 2-month assessment data were 70% female, 70% Caucasian, and ranged in age from 18 to 65 years old with an average age of 38.3 years (SD = 13.1). A majority of the clients were being treated for depression (75%) and/or anxiety disorders (70%) with approximately 75% of the clients presenting with comorbid diagnoses. The clients reported an average of 15.8 years of education and having been in therapy for an average of 43.7 sessions (SD = 49.9). All clients reported being in individual therapy, and a majority (60%) were having sessions on a weekly basis. The clients were fairly well educated with 35% having graduate degrees, 35% having bachelors’ degrees, 20% having some college, and only two clients having just a high-school diploma. </a:t>
            </a:r>
            <a:endParaRPr lang="en-US" dirty="0"/>
          </a:p>
        </p:txBody>
      </p:sp>
    </p:spTree>
    <p:extLst>
      <p:ext uri="{BB962C8B-B14F-4D97-AF65-F5344CB8AC3E}">
        <p14:creationId xmlns:p14="http://schemas.microsoft.com/office/powerpoint/2010/main" val="722807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dirty="0"/>
              <a:t>12 </a:t>
            </a:r>
            <a:r>
              <a:rPr lang="en-US" dirty="0" err="1"/>
              <a:t>itmes</a:t>
            </a:r>
            <a:endParaRPr lang="en-US" dirty="0"/>
          </a:p>
          <a:p>
            <a:r>
              <a:rPr lang="en-US" dirty="0"/>
              <a:t>7 points, never - always</a:t>
            </a:r>
          </a:p>
          <a:p>
            <a:endParaRPr lang="en-US" dirty="0"/>
          </a:p>
        </p:txBody>
      </p:sp>
    </p:spTree>
    <p:extLst>
      <p:ext uri="{BB962C8B-B14F-4D97-AF65-F5344CB8AC3E}">
        <p14:creationId xmlns:p14="http://schemas.microsoft.com/office/powerpoint/2010/main" val="2300757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r>
              <a:rPr lang="en-US" dirty="0"/>
              <a:t>12 </a:t>
            </a:r>
            <a:r>
              <a:rPr lang="en-US" dirty="0" err="1"/>
              <a:t>itmes</a:t>
            </a:r>
            <a:endParaRPr lang="en-US" dirty="0"/>
          </a:p>
          <a:p>
            <a:r>
              <a:rPr lang="en-US" dirty="0"/>
              <a:t>7 points, never - always</a:t>
            </a:r>
          </a:p>
          <a:p>
            <a:endParaRPr lang="en-US" dirty="0"/>
          </a:p>
        </p:txBody>
      </p:sp>
    </p:spTree>
    <p:extLst>
      <p:ext uri="{BB962C8B-B14F-4D97-AF65-F5344CB8AC3E}">
        <p14:creationId xmlns:p14="http://schemas.microsoft.com/office/powerpoint/2010/main" val="1143611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points, never-always </a:t>
            </a:r>
          </a:p>
          <a:p>
            <a:endParaRPr lang="en-US" dirty="0"/>
          </a:p>
        </p:txBody>
      </p:sp>
    </p:spTree>
    <p:extLst>
      <p:ext uri="{BB962C8B-B14F-4D97-AF65-F5344CB8AC3E}">
        <p14:creationId xmlns:p14="http://schemas.microsoft.com/office/powerpoint/2010/main" val="1587149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total of 48 therapists completed the therapist enrollment form thus far. Of these therapists, 15 enrolled at least one client by completing the client enrollment form. Out of these 15 therapists, 10 had at least one client complete the baseline assessment. Thus, the therapist sample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10) included those therapists that had at least one client who completed a baseline assessment. As seen in Table 2.1, the therapists were 50% male and 80% Caucasian, with an average age of 43.4 years (SD = 11.4). The therapists reported total hours of ACT training ranging from 20 to 200 hours, reporting an average of 78 hours of ACT training. This high level of training is consistent with the fact that all 10 of these therapists were listed on the ACBS website, meaning that they self-identify as ACT therapists and were vetted by the ACBS organization as clinicians specializing in ACT.</a:t>
            </a:r>
          </a:p>
          <a:p>
            <a:endParaRPr lang="en-US" dirty="0"/>
          </a:p>
        </p:txBody>
      </p:sp>
    </p:spTree>
    <p:extLst>
      <p:ext uri="{BB962C8B-B14F-4D97-AF65-F5344CB8AC3E}">
        <p14:creationId xmlns:p14="http://schemas.microsoft.com/office/powerpoint/2010/main" val="352081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shown in Table 3.2, the four outcomes were moderately correlated with one another, sharing between 9 and 44% of their variance with one another. As a majority of their variance is unique, this suggests that those four scales represent fairly independent outcomes. As expected, higher depressive symptoms were associated with lower levels of life satisfaction, lower feelings of competency, and low feelings of relatedness to others. Similarly, the dimensions of flexibility and inflexibility assessed demonstrated primarily low to moderate correlations with one another, suggesting that they represent reasonably independent (yet still related) constructs. Taken as a set, the correlations in the matrix were all in the expected directions and were sufficiently moderate to suggest appropriate levels of collinearity for the current analyses. </a:t>
            </a:r>
            <a:endParaRPr lang="en-US" dirty="0"/>
          </a:p>
        </p:txBody>
      </p:sp>
    </p:spTree>
    <p:extLst>
      <p:ext uri="{BB962C8B-B14F-4D97-AF65-F5344CB8AC3E}">
        <p14:creationId xmlns:p14="http://schemas.microsoft.com/office/powerpoint/2010/main" val="32886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point, never true – always true </a:t>
            </a:r>
          </a:p>
          <a:p>
            <a:endParaRPr lang="en-US" dirty="0"/>
          </a:p>
        </p:txBody>
      </p:sp>
    </p:spTree>
    <p:extLst>
      <p:ext uri="{BB962C8B-B14F-4D97-AF65-F5344CB8AC3E}">
        <p14:creationId xmlns:p14="http://schemas.microsoft.com/office/powerpoint/2010/main" val="215677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items</a:t>
            </a:r>
          </a:p>
          <a:p>
            <a:r>
              <a:rPr lang="en-US" dirty="0"/>
              <a:t>1-7 strongly disagree to strongly agree</a:t>
            </a:r>
          </a:p>
        </p:txBody>
      </p:sp>
    </p:spTree>
    <p:extLst>
      <p:ext uri="{BB962C8B-B14F-4D97-AF65-F5344CB8AC3E}">
        <p14:creationId xmlns:p14="http://schemas.microsoft.com/office/powerpoint/2010/main" val="4103695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dirty="0"/>
              <a:t>9 items </a:t>
            </a:r>
          </a:p>
          <a:p>
            <a:endParaRPr lang="en-US" dirty="0"/>
          </a:p>
          <a:p>
            <a:r>
              <a:rPr lang="en-US" dirty="0"/>
              <a:t>4 point scale, not at all – to nearly every day </a:t>
            </a:r>
          </a:p>
          <a:p>
            <a:endParaRPr lang="en-US" dirty="0"/>
          </a:p>
        </p:txBody>
      </p:sp>
    </p:spTree>
    <p:extLst>
      <p:ext uri="{BB962C8B-B14F-4D97-AF65-F5344CB8AC3E}">
        <p14:creationId xmlns:p14="http://schemas.microsoft.com/office/powerpoint/2010/main" val="170615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points, not at all true – completely true </a:t>
            </a:r>
          </a:p>
          <a:p>
            <a:endParaRPr lang="en-US" dirty="0"/>
          </a:p>
        </p:txBody>
      </p:sp>
    </p:spTree>
    <p:extLst>
      <p:ext uri="{BB962C8B-B14F-4D97-AF65-F5344CB8AC3E}">
        <p14:creationId xmlns:p14="http://schemas.microsoft.com/office/powerpoint/2010/main" val="409233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points, not at all – extremely </a:t>
            </a:r>
          </a:p>
          <a:p>
            <a:endParaRPr lang="en-US" dirty="0"/>
          </a:p>
        </p:txBody>
      </p:sp>
    </p:spTree>
    <p:extLst>
      <p:ext uri="{BB962C8B-B14F-4D97-AF65-F5344CB8AC3E}">
        <p14:creationId xmlns:p14="http://schemas.microsoft.com/office/powerpoint/2010/main" val="302406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dirty="0"/>
              <a:t>12 </a:t>
            </a:r>
            <a:r>
              <a:rPr lang="en-US" dirty="0" err="1"/>
              <a:t>itmes</a:t>
            </a:r>
            <a:endParaRPr lang="en-US" dirty="0"/>
          </a:p>
          <a:p>
            <a:r>
              <a:rPr lang="en-US" dirty="0"/>
              <a:t>7 points, never - always</a:t>
            </a:r>
          </a:p>
          <a:p>
            <a:endParaRPr lang="en-US" dirty="0"/>
          </a:p>
        </p:txBody>
      </p:sp>
    </p:spTree>
    <p:extLst>
      <p:ext uri="{BB962C8B-B14F-4D97-AF65-F5344CB8AC3E}">
        <p14:creationId xmlns:p14="http://schemas.microsoft.com/office/powerpoint/2010/main" val="3832784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E149C-96C5-495C-B127-7ED1F3D6CB88}"/>
              </a:ext>
            </a:extLst>
          </p:cNvPr>
          <p:cNvSpPr>
            <a:spLocks noGrp="1"/>
          </p:cNvSpPr>
          <p:nvPr>
            <p:ph type="ctrTitle"/>
          </p:nvPr>
        </p:nvSpPr>
        <p:spPr>
          <a:xfrm>
            <a:off x="485775" y="1122363"/>
            <a:ext cx="11172825" cy="2387600"/>
          </a:xfrm>
          <a:effectLst>
            <a:outerShdw blurRad="177800" dist="152400" dir="2700000" algn="tl" rotWithShape="0">
              <a:prstClr val="black">
                <a:alpha val="80000"/>
              </a:prstClr>
            </a:outerShdw>
          </a:effectLst>
        </p:spPr>
        <p:txBody>
          <a:bodyPr anchor="ctr" anchorCtr="0"/>
          <a:lstStyle>
            <a:lvl1pPr algn="ctr">
              <a:defRPr sz="6000">
                <a:solidFill>
                  <a:schemeClr val="bg1"/>
                </a:solidFill>
                <a:effectLst/>
                <a:latin typeface="Maiandra DmBd GD" panose="020F08020202080304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3F4CE91-FD29-49CD-8A00-7DC4D3429C89}"/>
              </a:ext>
            </a:extLst>
          </p:cNvPr>
          <p:cNvSpPr>
            <a:spLocks noGrp="1"/>
          </p:cNvSpPr>
          <p:nvPr>
            <p:ph type="subTitle" idx="1"/>
          </p:nvPr>
        </p:nvSpPr>
        <p:spPr>
          <a:xfrm>
            <a:off x="1524000" y="3602038"/>
            <a:ext cx="9144000" cy="1655762"/>
          </a:xfrm>
        </p:spPr>
        <p:txBody>
          <a:bodyPr anchor="ctr" anchorCtr="0">
            <a:normAutofit/>
          </a:bodyPr>
          <a:lstStyle>
            <a:lvl1pPr marL="0" indent="0" algn="ctr">
              <a:buNone/>
              <a:defRPr sz="3600">
                <a:solidFill>
                  <a:schemeClr val="bg1"/>
                </a:solidFill>
                <a:effectLst>
                  <a:outerShdw blurRad="152400" dist="152400" dir="2700000" algn="tl" rotWithShape="0">
                    <a:prstClr val="black">
                      <a:alpha val="80000"/>
                    </a:prstClr>
                  </a:outerShdw>
                </a:effectLst>
                <a:latin typeface="Maiandra DmBd GD" panose="020F08020202080304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4467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2142-E219-41C2-BB6D-CC16509DDF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B023F4-8A60-4BE2-A836-B732F5D50E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04745-7D8F-414C-A4C6-A00D3725D438}"/>
              </a:ext>
            </a:extLst>
          </p:cNvPr>
          <p:cNvSpPr>
            <a:spLocks noGrp="1"/>
          </p:cNvSpPr>
          <p:nvPr>
            <p:ph type="dt" sz="half" idx="10"/>
          </p:nvPr>
        </p:nvSpPr>
        <p:spPr>
          <a:xfrm>
            <a:off x="838200" y="6356350"/>
            <a:ext cx="2743200" cy="365125"/>
          </a:xfrm>
          <a:prstGeom prst="rect">
            <a:avLst/>
          </a:prstGeom>
        </p:spPr>
        <p:txBody>
          <a:bodyPr/>
          <a:lstStyle/>
          <a:p>
            <a:fld id="{8228B203-2124-4D8A-B53E-8327929D43C4}" type="datetimeFigureOut">
              <a:rPr lang="en-US" smtClean="0"/>
              <a:t>7/5/2019</a:t>
            </a:fld>
            <a:endParaRPr lang="en-US"/>
          </a:p>
        </p:txBody>
      </p:sp>
      <p:sp>
        <p:nvSpPr>
          <p:cNvPr id="5" name="Footer Placeholder 4">
            <a:extLst>
              <a:ext uri="{FF2B5EF4-FFF2-40B4-BE49-F238E27FC236}">
                <a16:creationId xmlns:a16="http://schemas.microsoft.com/office/drawing/2014/main" id="{388B0E23-7ECF-4628-B78F-A8DF719073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77CDF8-D397-4E8D-87C0-D33524C78AF8}"/>
              </a:ext>
            </a:extLst>
          </p:cNvPr>
          <p:cNvSpPr>
            <a:spLocks noGrp="1"/>
          </p:cNvSpPr>
          <p:nvPr>
            <p:ph type="sldNum" sz="quarter" idx="12"/>
          </p:nvPr>
        </p:nvSpPr>
        <p:spPr>
          <a:xfrm>
            <a:off x="8610600" y="6356350"/>
            <a:ext cx="2743200" cy="365125"/>
          </a:xfrm>
          <a:prstGeom prst="rect">
            <a:avLst/>
          </a:prstGeom>
        </p:spPr>
        <p:txBody>
          <a:bodyPr/>
          <a:lstStyle/>
          <a:p>
            <a:fld id="{E504B909-86BC-4C74-A064-6B2E7B73810A}" type="slidenum">
              <a:rPr lang="en-US" smtClean="0"/>
              <a:t>‹#›</a:t>
            </a:fld>
            <a:endParaRPr lang="en-US"/>
          </a:p>
        </p:txBody>
      </p:sp>
    </p:spTree>
    <p:extLst>
      <p:ext uri="{BB962C8B-B14F-4D97-AF65-F5344CB8AC3E}">
        <p14:creationId xmlns:p14="http://schemas.microsoft.com/office/powerpoint/2010/main" val="90449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9C7B9A-EA71-42D3-892F-E6C59ABE3B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7E623-F6CA-43DF-B764-E230DAA2E5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2DDFD-5B4F-4AC4-A439-C01C49E2E742}"/>
              </a:ext>
            </a:extLst>
          </p:cNvPr>
          <p:cNvSpPr>
            <a:spLocks noGrp="1"/>
          </p:cNvSpPr>
          <p:nvPr>
            <p:ph type="dt" sz="half" idx="10"/>
          </p:nvPr>
        </p:nvSpPr>
        <p:spPr>
          <a:xfrm>
            <a:off x="838200" y="6356350"/>
            <a:ext cx="2743200" cy="365125"/>
          </a:xfrm>
          <a:prstGeom prst="rect">
            <a:avLst/>
          </a:prstGeom>
        </p:spPr>
        <p:txBody>
          <a:bodyPr/>
          <a:lstStyle/>
          <a:p>
            <a:fld id="{8228B203-2124-4D8A-B53E-8327929D43C4}" type="datetimeFigureOut">
              <a:rPr lang="en-US" smtClean="0"/>
              <a:t>7/5/2019</a:t>
            </a:fld>
            <a:endParaRPr lang="en-US"/>
          </a:p>
        </p:txBody>
      </p:sp>
      <p:sp>
        <p:nvSpPr>
          <p:cNvPr id="5" name="Footer Placeholder 4">
            <a:extLst>
              <a:ext uri="{FF2B5EF4-FFF2-40B4-BE49-F238E27FC236}">
                <a16:creationId xmlns:a16="http://schemas.microsoft.com/office/drawing/2014/main" id="{86400B9C-D5C6-4F27-B860-EAFA8E752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DA4664-BBCD-4E8C-9F2C-0E1B173B8848}"/>
              </a:ext>
            </a:extLst>
          </p:cNvPr>
          <p:cNvSpPr>
            <a:spLocks noGrp="1"/>
          </p:cNvSpPr>
          <p:nvPr>
            <p:ph type="sldNum" sz="quarter" idx="12"/>
          </p:nvPr>
        </p:nvSpPr>
        <p:spPr>
          <a:xfrm>
            <a:off x="8610600" y="6356350"/>
            <a:ext cx="2743200" cy="365125"/>
          </a:xfrm>
          <a:prstGeom prst="rect">
            <a:avLst/>
          </a:prstGeom>
        </p:spPr>
        <p:txBody>
          <a:bodyPr/>
          <a:lstStyle/>
          <a:p>
            <a:fld id="{E504B909-86BC-4C74-A064-6B2E7B73810A}" type="slidenum">
              <a:rPr lang="en-US" smtClean="0"/>
              <a:t>‹#›</a:t>
            </a:fld>
            <a:endParaRPr lang="en-US"/>
          </a:p>
        </p:txBody>
      </p:sp>
    </p:spTree>
    <p:extLst>
      <p:ext uri="{BB962C8B-B14F-4D97-AF65-F5344CB8AC3E}">
        <p14:creationId xmlns:p14="http://schemas.microsoft.com/office/powerpoint/2010/main" val="337309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088D-B2DE-4C01-854B-4F8C5ECC2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2FE840-67E2-4FA5-9AD4-09898B515A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964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58E4-CDB7-4C66-A7F8-455F1CDB7E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5790D8-FA55-4454-AD58-1C610772A3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9C0579-8F5A-49CB-AABB-279EF9B6E9FE}"/>
              </a:ext>
            </a:extLst>
          </p:cNvPr>
          <p:cNvSpPr>
            <a:spLocks noGrp="1"/>
          </p:cNvSpPr>
          <p:nvPr>
            <p:ph type="dt" sz="half" idx="10"/>
          </p:nvPr>
        </p:nvSpPr>
        <p:spPr>
          <a:xfrm>
            <a:off x="838200" y="6356350"/>
            <a:ext cx="2743200" cy="365125"/>
          </a:xfrm>
          <a:prstGeom prst="rect">
            <a:avLst/>
          </a:prstGeom>
        </p:spPr>
        <p:txBody>
          <a:bodyPr/>
          <a:lstStyle/>
          <a:p>
            <a:fld id="{8228B203-2124-4D8A-B53E-8327929D43C4}" type="datetimeFigureOut">
              <a:rPr lang="en-US" smtClean="0"/>
              <a:t>7/5/2019</a:t>
            </a:fld>
            <a:endParaRPr lang="en-US"/>
          </a:p>
        </p:txBody>
      </p:sp>
      <p:sp>
        <p:nvSpPr>
          <p:cNvPr id="5" name="Footer Placeholder 4">
            <a:extLst>
              <a:ext uri="{FF2B5EF4-FFF2-40B4-BE49-F238E27FC236}">
                <a16:creationId xmlns:a16="http://schemas.microsoft.com/office/drawing/2014/main" id="{0F3ADE46-E021-4E43-837F-66AD0873C7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9C03C8-672C-4F29-A287-23621757CA92}"/>
              </a:ext>
            </a:extLst>
          </p:cNvPr>
          <p:cNvSpPr>
            <a:spLocks noGrp="1"/>
          </p:cNvSpPr>
          <p:nvPr>
            <p:ph type="sldNum" sz="quarter" idx="12"/>
          </p:nvPr>
        </p:nvSpPr>
        <p:spPr>
          <a:xfrm>
            <a:off x="8610600" y="6356350"/>
            <a:ext cx="2743200" cy="365125"/>
          </a:xfrm>
          <a:prstGeom prst="rect">
            <a:avLst/>
          </a:prstGeom>
        </p:spPr>
        <p:txBody>
          <a:bodyPr/>
          <a:lstStyle/>
          <a:p>
            <a:fld id="{E504B909-86BC-4C74-A064-6B2E7B73810A}" type="slidenum">
              <a:rPr lang="en-US" smtClean="0"/>
              <a:t>‹#›</a:t>
            </a:fld>
            <a:endParaRPr lang="en-US"/>
          </a:p>
        </p:txBody>
      </p:sp>
    </p:spTree>
    <p:extLst>
      <p:ext uri="{BB962C8B-B14F-4D97-AF65-F5344CB8AC3E}">
        <p14:creationId xmlns:p14="http://schemas.microsoft.com/office/powerpoint/2010/main" val="102772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D2CD-9B86-4FCC-80D1-87EA0986AF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FA77AD-9C1A-4EB8-9B81-62792E90C7E3}"/>
              </a:ext>
            </a:extLst>
          </p:cNvPr>
          <p:cNvSpPr>
            <a:spLocks noGrp="1"/>
          </p:cNvSpPr>
          <p:nvPr>
            <p:ph sz="half" idx="1"/>
          </p:nvPr>
        </p:nvSpPr>
        <p:spPr>
          <a:xfrm>
            <a:off x="409575" y="1825624"/>
            <a:ext cx="56102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78E99E-EA8E-40BF-B3AF-D09452F41593}"/>
              </a:ext>
            </a:extLst>
          </p:cNvPr>
          <p:cNvSpPr>
            <a:spLocks noGrp="1"/>
          </p:cNvSpPr>
          <p:nvPr>
            <p:ph sz="half" idx="2"/>
          </p:nvPr>
        </p:nvSpPr>
        <p:spPr>
          <a:xfrm>
            <a:off x="6172200" y="1825624"/>
            <a:ext cx="5638800" cy="486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154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F5EE-8DB4-40F9-9849-B107DF6F18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C97A8A-E472-47E0-AD0F-AD02133D73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882D81-510B-4C5B-9235-4DDAA1C70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0E21E-A3AD-4C65-9C6E-B9E041B291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A34944-E3B1-4169-A9DD-066B9CE0C1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884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FD35-01F2-4753-A3B3-A266B6BEEE7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158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095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9D93-3AEC-4FAF-B3E1-7B3BD1FE5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91E8FD-40E5-477A-BE71-9CF4473340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247BDC-FF36-4A9B-BA4D-3A281A1B7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43870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1A60-4C35-4CB9-B4A8-8AA12DD03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F45454-3CF5-4FEA-B24F-82EC91DE27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816456-DFE9-4691-BE6B-6DB4C656C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046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919FA-E8B7-463B-AB6E-FD3213C1C0DD}"/>
              </a:ext>
            </a:extLst>
          </p:cNvPr>
          <p:cNvSpPr>
            <a:spLocks noGrp="1"/>
          </p:cNvSpPr>
          <p:nvPr>
            <p:ph type="title"/>
          </p:nvPr>
        </p:nvSpPr>
        <p:spPr>
          <a:xfrm>
            <a:off x="409575" y="365125"/>
            <a:ext cx="11401425" cy="1325563"/>
          </a:xfrm>
          <a:prstGeom prst="rect">
            <a:avLst/>
          </a:prstGeom>
          <a:effectLst>
            <a:outerShdw blurRad="177800" dist="152400" dir="2700000" algn="tl" rotWithShape="0">
              <a:prstClr val="black">
                <a:alpha val="80000"/>
              </a:prstClr>
            </a:outerShdw>
          </a:effectLst>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F1E9E3C7-046E-4D96-8920-23AD71C9744C}"/>
              </a:ext>
            </a:extLst>
          </p:cNvPr>
          <p:cNvSpPr>
            <a:spLocks noGrp="1"/>
          </p:cNvSpPr>
          <p:nvPr>
            <p:ph type="body" idx="1"/>
          </p:nvPr>
        </p:nvSpPr>
        <p:spPr>
          <a:xfrm>
            <a:off x="409575" y="1825625"/>
            <a:ext cx="11401425" cy="4813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877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7200" kern="1200">
          <a:solidFill>
            <a:schemeClr val="bg1"/>
          </a:solidFill>
          <a:effectLst>
            <a:outerShdw blurRad="50800" dist="38100" dir="2700000" algn="tl" rotWithShape="0">
              <a:prstClr val="black">
                <a:alpha val="40000"/>
              </a:prstClr>
            </a:outerShdw>
          </a:effectLst>
          <a:latin typeface="Maiandra Blk GD" panose="020F09020202080304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240D-C64D-41D9-BEE2-5B88B19F2993}"/>
              </a:ext>
            </a:extLst>
          </p:cNvPr>
          <p:cNvSpPr>
            <a:spLocks noGrp="1"/>
          </p:cNvSpPr>
          <p:nvPr>
            <p:ph type="ctrTitle"/>
          </p:nvPr>
        </p:nvSpPr>
        <p:spPr>
          <a:xfrm>
            <a:off x="485775" y="674688"/>
            <a:ext cx="11172825" cy="2387600"/>
          </a:xfrm>
          <a:effectLst>
            <a:outerShdw blurRad="177800" dist="152400" dir="2700000" algn="tl" rotWithShape="0">
              <a:prstClr val="black"/>
            </a:outerShdw>
          </a:effectLst>
        </p:spPr>
        <p:txBody>
          <a:bodyPr>
            <a:normAutofit fontScale="90000"/>
          </a:bodyPr>
          <a:lstStyle/>
          <a:p>
            <a:r>
              <a:rPr lang="en-US" dirty="0"/>
              <a:t>Understanding of Mechanisms of Change in ACT</a:t>
            </a:r>
            <a:endParaRPr lang="en-US" sz="7200" dirty="0"/>
          </a:p>
        </p:txBody>
      </p:sp>
      <p:sp>
        <p:nvSpPr>
          <p:cNvPr id="3" name="Subtitle 2">
            <a:extLst>
              <a:ext uri="{FF2B5EF4-FFF2-40B4-BE49-F238E27FC236}">
                <a16:creationId xmlns:a16="http://schemas.microsoft.com/office/drawing/2014/main" id="{D1ADDAAD-976F-4075-8020-C604EB7A1191}"/>
              </a:ext>
            </a:extLst>
          </p:cNvPr>
          <p:cNvSpPr>
            <a:spLocks noGrp="1"/>
          </p:cNvSpPr>
          <p:nvPr>
            <p:ph type="subTitle" idx="1"/>
          </p:nvPr>
        </p:nvSpPr>
        <p:spPr>
          <a:xfrm>
            <a:off x="0" y="3230563"/>
            <a:ext cx="12192000" cy="2627312"/>
          </a:xfrm>
        </p:spPr>
        <p:txBody>
          <a:bodyPr>
            <a:normAutofit lnSpcReduction="10000"/>
          </a:bodyPr>
          <a:lstStyle/>
          <a:p>
            <a:r>
              <a:rPr lang="en-US" dirty="0">
                <a:effectLst>
                  <a:outerShdw blurRad="152400" dist="152400" dir="2700000" algn="tl" rotWithShape="0">
                    <a:prstClr val="black"/>
                  </a:outerShdw>
                </a:effectLst>
              </a:rPr>
              <a:t>Ron Rogge</a:t>
            </a:r>
          </a:p>
          <a:p>
            <a:r>
              <a:rPr lang="en-US" dirty="0">
                <a:effectLst>
                  <a:outerShdw blurRad="152400" dist="152400" dir="2700000" algn="tl" rotWithShape="0">
                    <a:prstClr val="black"/>
                  </a:outerShdw>
                </a:effectLst>
              </a:rPr>
              <a:t>Jenna Macri, Katie Saint, Brooke Dubler, &amp; Jaci Rolffs</a:t>
            </a:r>
          </a:p>
          <a:p>
            <a:endParaRPr lang="en-US" sz="1200" dirty="0">
              <a:effectLst>
                <a:outerShdw blurRad="152400" dist="152400" dir="2700000" algn="tl" rotWithShape="0">
                  <a:prstClr val="black"/>
                </a:outerShdw>
              </a:effectLst>
            </a:endParaRPr>
          </a:p>
          <a:p>
            <a:r>
              <a:rPr lang="en-US" dirty="0">
                <a:effectLst>
                  <a:outerShdw blurRad="152400" dist="152400" dir="2700000" algn="tl" rotWithShape="0">
                    <a:prstClr val="black"/>
                  </a:outerShdw>
                </a:effectLst>
              </a:rPr>
              <a:t>University of Rochester</a:t>
            </a:r>
          </a:p>
          <a:p>
            <a:r>
              <a:rPr lang="en-US" dirty="0">
                <a:effectLst>
                  <a:outerShdw blurRad="152400" dist="152400" dir="2700000" algn="tl" rotWithShape="0">
                    <a:prstClr val="black"/>
                  </a:outerShdw>
                </a:effectLst>
              </a:rPr>
              <a:t>The Chicago School of Professional Psychology</a:t>
            </a:r>
          </a:p>
        </p:txBody>
      </p:sp>
    </p:spTree>
    <p:extLst>
      <p:ext uri="{BB962C8B-B14F-4D97-AF65-F5344CB8AC3E}">
        <p14:creationId xmlns:p14="http://schemas.microsoft.com/office/powerpoint/2010/main" val="1093697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398C-F711-49D3-A1A5-74656480A665}"/>
              </a:ext>
            </a:extLst>
          </p:cNvPr>
          <p:cNvSpPr>
            <a:spLocks noGrp="1"/>
          </p:cNvSpPr>
          <p:nvPr>
            <p:ph type="title"/>
          </p:nvPr>
        </p:nvSpPr>
        <p:spPr/>
        <p:txBody>
          <a:bodyPr/>
          <a:lstStyle/>
          <a:p>
            <a:r>
              <a:rPr lang="en-US" sz="6000" dirty="0"/>
              <a:t>MindFlex Assessment Project</a:t>
            </a:r>
          </a:p>
        </p:txBody>
      </p:sp>
      <p:sp>
        <p:nvSpPr>
          <p:cNvPr id="3" name="Content Placeholder 2">
            <a:extLst>
              <a:ext uri="{FF2B5EF4-FFF2-40B4-BE49-F238E27FC236}">
                <a16:creationId xmlns:a16="http://schemas.microsoft.com/office/drawing/2014/main" id="{2D88CFD4-7736-4666-9187-AD3105055D42}"/>
              </a:ext>
            </a:extLst>
          </p:cNvPr>
          <p:cNvSpPr>
            <a:spLocks noGrp="1"/>
          </p:cNvSpPr>
          <p:nvPr>
            <p:ph idx="1"/>
          </p:nvPr>
        </p:nvSpPr>
        <p:spPr/>
        <p:txBody>
          <a:bodyPr/>
          <a:lstStyle/>
          <a:p>
            <a:r>
              <a:rPr lang="en-US" dirty="0"/>
              <a:t>Research study</a:t>
            </a:r>
          </a:p>
          <a:p>
            <a:r>
              <a:rPr lang="en-US" dirty="0"/>
              <a:t>Validating MindFlex</a:t>
            </a:r>
          </a:p>
          <a:p>
            <a:pPr lvl="6"/>
            <a:endParaRPr lang="en-US" dirty="0"/>
          </a:p>
          <a:p>
            <a:pPr lvl="1"/>
            <a:r>
              <a:rPr lang="en-US" dirty="0"/>
              <a:t>Clinical samples</a:t>
            </a:r>
          </a:p>
          <a:p>
            <a:pPr lvl="1"/>
            <a:r>
              <a:rPr lang="en-US" dirty="0"/>
              <a:t>Therapists’ impressions</a:t>
            </a:r>
          </a:p>
          <a:p>
            <a:pPr lvl="1"/>
            <a:endParaRPr lang="en-US" dirty="0"/>
          </a:p>
        </p:txBody>
      </p:sp>
      <p:pic>
        <p:nvPicPr>
          <p:cNvPr id="4" name="Picture 3">
            <a:extLst>
              <a:ext uri="{FF2B5EF4-FFF2-40B4-BE49-F238E27FC236}">
                <a16:creationId xmlns:a16="http://schemas.microsoft.com/office/drawing/2014/main" id="{49848AF8-0D17-4587-96B1-26089113A351}"/>
              </a:ext>
            </a:extLst>
          </p:cNvPr>
          <p:cNvPicPr>
            <a:picLocks noChangeAspect="1"/>
          </p:cNvPicPr>
          <p:nvPr/>
        </p:nvPicPr>
        <p:blipFill rotWithShape="1">
          <a:blip r:embed="rId2"/>
          <a:srcRect l="3156" t="1795" r="3416" b="2666"/>
          <a:stretch/>
        </p:blipFill>
        <p:spPr>
          <a:xfrm>
            <a:off x="8476891" y="2137524"/>
            <a:ext cx="3467819" cy="4501402"/>
          </a:xfrm>
          <a:prstGeom prst="rect">
            <a:avLst/>
          </a:prstGeom>
        </p:spPr>
      </p:pic>
    </p:spTree>
    <p:extLst>
      <p:ext uri="{BB962C8B-B14F-4D97-AF65-F5344CB8AC3E}">
        <p14:creationId xmlns:p14="http://schemas.microsoft.com/office/powerpoint/2010/main" val="3588360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9956-7745-4159-8815-2A45030BA57E}"/>
              </a:ext>
            </a:extLst>
          </p:cNvPr>
          <p:cNvSpPr>
            <a:spLocks noGrp="1"/>
          </p:cNvSpPr>
          <p:nvPr>
            <p:ph type="title"/>
          </p:nvPr>
        </p:nvSpPr>
        <p:spPr/>
        <p:txBody>
          <a:bodyPr/>
          <a:lstStyle/>
          <a:p>
            <a:r>
              <a:rPr lang="en-US" dirty="0"/>
              <a:t>Procedure</a:t>
            </a:r>
          </a:p>
        </p:txBody>
      </p:sp>
      <p:sp>
        <p:nvSpPr>
          <p:cNvPr id="3" name="Content Placeholder 2">
            <a:extLst>
              <a:ext uri="{FF2B5EF4-FFF2-40B4-BE49-F238E27FC236}">
                <a16:creationId xmlns:a16="http://schemas.microsoft.com/office/drawing/2014/main" id="{06783A8C-9371-4008-881C-3E227A7CD053}"/>
              </a:ext>
            </a:extLst>
          </p:cNvPr>
          <p:cNvSpPr>
            <a:spLocks noGrp="1"/>
          </p:cNvSpPr>
          <p:nvPr>
            <p:ph idx="1"/>
          </p:nvPr>
        </p:nvSpPr>
        <p:spPr/>
        <p:txBody>
          <a:bodyPr/>
          <a:lstStyle/>
          <a:p>
            <a:r>
              <a:rPr lang="en-US" dirty="0"/>
              <a:t>Therapists</a:t>
            </a:r>
          </a:p>
          <a:p>
            <a:pPr lvl="5"/>
            <a:endParaRPr lang="en-US" dirty="0"/>
          </a:p>
          <a:p>
            <a:pPr lvl="1"/>
            <a:r>
              <a:rPr lang="en-US" dirty="0">
                <a:sym typeface="Wingdings" panose="05000000000000000000" pitchFamily="2" charset="2"/>
              </a:rPr>
              <a:t> clients</a:t>
            </a:r>
          </a:p>
          <a:p>
            <a:pPr lvl="1"/>
            <a:r>
              <a:rPr lang="en-US" dirty="0">
                <a:sym typeface="Wingdings" panose="05000000000000000000" pitchFamily="2" charset="2"/>
              </a:rPr>
              <a:t> profiles</a:t>
            </a:r>
          </a:p>
          <a:p>
            <a:pPr lvl="1"/>
            <a:endParaRPr lang="en-US" dirty="0">
              <a:sym typeface="Wingdings" panose="05000000000000000000" pitchFamily="2" charset="2"/>
            </a:endParaRPr>
          </a:p>
        </p:txBody>
      </p:sp>
      <p:pic>
        <p:nvPicPr>
          <p:cNvPr id="4" name="Content Placeholder 3" descr="A screenshot of a cell phone&#10;&#10;Description generated with high confidence">
            <a:extLst>
              <a:ext uri="{FF2B5EF4-FFF2-40B4-BE49-F238E27FC236}">
                <a16:creationId xmlns:a16="http://schemas.microsoft.com/office/drawing/2014/main" id="{B1A54D9B-D93A-4753-9497-9C5EF0177618}"/>
              </a:ext>
            </a:extLst>
          </p:cNvPr>
          <p:cNvPicPr>
            <a:picLocks noChangeAspect="1"/>
          </p:cNvPicPr>
          <p:nvPr/>
        </p:nvPicPr>
        <p:blipFill rotWithShape="1">
          <a:blip r:embed="rId2"/>
          <a:srcRect t="4076" b="5935"/>
          <a:stretch/>
        </p:blipFill>
        <p:spPr>
          <a:xfrm>
            <a:off x="6047687" y="43031"/>
            <a:ext cx="5982388" cy="6750423"/>
          </a:xfrm>
          <a:prstGeom prst="rect">
            <a:avLst/>
          </a:prstGeom>
          <a:effectLst>
            <a:outerShdw blurRad="101600" dist="114300" dir="2700000" algn="tl" rotWithShape="0">
              <a:prstClr val="black">
                <a:alpha val="80000"/>
              </a:prstClr>
            </a:outerShdw>
          </a:effectLst>
        </p:spPr>
      </p:pic>
    </p:spTree>
    <p:extLst>
      <p:ext uri="{BB962C8B-B14F-4D97-AF65-F5344CB8AC3E}">
        <p14:creationId xmlns:p14="http://schemas.microsoft.com/office/powerpoint/2010/main" val="25229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9BE7-CD2D-4261-822D-7EE898F7C6E2}"/>
              </a:ext>
            </a:extLst>
          </p:cNvPr>
          <p:cNvSpPr>
            <a:spLocks noGrp="1"/>
          </p:cNvSpPr>
          <p:nvPr>
            <p:ph type="title"/>
          </p:nvPr>
        </p:nvSpPr>
        <p:spPr/>
        <p:txBody>
          <a:bodyPr/>
          <a:lstStyle/>
          <a:p>
            <a:r>
              <a:rPr lang="en-US" dirty="0"/>
              <a:t>Sample</a:t>
            </a:r>
          </a:p>
        </p:txBody>
      </p:sp>
      <p:sp>
        <p:nvSpPr>
          <p:cNvPr id="3" name="Content Placeholder 2">
            <a:extLst>
              <a:ext uri="{FF2B5EF4-FFF2-40B4-BE49-F238E27FC236}">
                <a16:creationId xmlns:a16="http://schemas.microsoft.com/office/drawing/2014/main" id="{9240DFB2-40D6-4375-A1FA-2EA8800C268E}"/>
              </a:ext>
            </a:extLst>
          </p:cNvPr>
          <p:cNvSpPr>
            <a:spLocks noGrp="1"/>
          </p:cNvSpPr>
          <p:nvPr>
            <p:ph idx="1"/>
          </p:nvPr>
        </p:nvSpPr>
        <p:spPr>
          <a:xfrm>
            <a:off x="409575" y="1825625"/>
            <a:ext cx="5686425" cy="4813300"/>
          </a:xfrm>
        </p:spPr>
        <p:txBody>
          <a:bodyPr>
            <a:normAutofit/>
          </a:bodyPr>
          <a:lstStyle/>
          <a:p>
            <a:r>
              <a:rPr lang="en-US" dirty="0"/>
              <a:t>10 therapists </a:t>
            </a:r>
            <a:r>
              <a:rPr lang="en-US" dirty="0">
                <a:sym typeface="Wingdings" panose="05000000000000000000" pitchFamily="2" charset="2"/>
              </a:rPr>
              <a:t></a:t>
            </a:r>
            <a:endParaRPr lang="en-US" dirty="0"/>
          </a:p>
          <a:p>
            <a:pPr lvl="1"/>
            <a:r>
              <a:rPr lang="en-US" dirty="0"/>
              <a:t>ACBS</a:t>
            </a:r>
          </a:p>
          <a:p>
            <a:pPr lvl="1"/>
            <a:r>
              <a:rPr lang="en-US" dirty="0"/>
              <a:t>50% male</a:t>
            </a:r>
          </a:p>
          <a:p>
            <a:pPr lvl="1"/>
            <a:r>
              <a:rPr lang="en-US" dirty="0"/>
              <a:t>80% white</a:t>
            </a:r>
          </a:p>
          <a:p>
            <a:pPr lvl="1"/>
            <a:r>
              <a:rPr lang="en-US" dirty="0"/>
              <a:t>M = 78 hours of ACT training</a:t>
            </a:r>
          </a:p>
          <a:p>
            <a:pPr lvl="4"/>
            <a:endParaRPr lang="en-US" dirty="0"/>
          </a:p>
          <a:p>
            <a:pPr marL="457200" lvl="1" indent="0">
              <a:buNone/>
            </a:pPr>
            <a:endParaRPr lang="en-US" dirty="0"/>
          </a:p>
          <a:p>
            <a:pPr lvl="1"/>
            <a:endParaRPr lang="en-US" dirty="0"/>
          </a:p>
        </p:txBody>
      </p:sp>
      <p:sp>
        <p:nvSpPr>
          <p:cNvPr id="4" name="Content Placeholder 2">
            <a:extLst>
              <a:ext uri="{FF2B5EF4-FFF2-40B4-BE49-F238E27FC236}">
                <a16:creationId xmlns:a16="http://schemas.microsoft.com/office/drawing/2014/main" id="{121327CE-8399-4989-AC68-67354A90684D}"/>
              </a:ext>
            </a:extLst>
          </p:cNvPr>
          <p:cNvSpPr txBox="1">
            <a:spLocks/>
          </p:cNvSpPr>
          <p:nvPr/>
        </p:nvSpPr>
        <p:spPr>
          <a:xfrm>
            <a:off x="6096000" y="1825625"/>
            <a:ext cx="6096000" cy="4813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32 clients</a:t>
            </a:r>
          </a:p>
          <a:p>
            <a:pPr lvl="1"/>
            <a:r>
              <a:rPr lang="en-US" dirty="0" err="1"/>
              <a:t>depr</a:t>
            </a:r>
            <a:r>
              <a:rPr lang="en-US" dirty="0"/>
              <a:t> / </a:t>
            </a:r>
            <a:r>
              <a:rPr lang="en-US" dirty="0" err="1"/>
              <a:t>anx</a:t>
            </a:r>
            <a:endParaRPr lang="en-US" dirty="0"/>
          </a:p>
          <a:p>
            <a:pPr lvl="1"/>
            <a:r>
              <a:rPr lang="en-US" dirty="0"/>
              <a:t>47% male</a:t>
            </a:r>
          </a:p>
          <a:p>
            <a:pPr lvl="1"/>
            <a:r>
              <a:rPr lang="en-US" dirty="0"/>
              <a:t>72% white</a:t>
            </a:r>
          </a:p>
          <a:p>
            <a:pPr lvl="1"/>
            <a:r>
              <a:rPr lang="en-US" dirty="0"/>
              <a:t>individual </a:t>
            </a:r>
            <a:r>
              <a:rPr lang="en-US" dirty="0" err="1"/>
              <a:t>tx</a:t>
            </a:r>
            <a:endParaRPr lang="en-US" dirty="0"/>
          </a:p>
          <a:p>
            <a:pPr marL="457200" lvl="1" indent="0">
              <a:buFont typeface="Arial" panose="020B0604020202020204" pitchFamily="34" charset="0"/>
              <a:buNone/>
            </a:pPr>
            <a:endParaRPr lang="en-US" dirty="0"/>
          </a:p>
          <a:p>
            <a:pPr lvl="1"/>
            <a:endParaRPr lang="en-US" dirty="0"/>
          </a:p>
        </p:txBody>
      </p:sp>
    </p:spTree>
    <p:extLst>
      <p:ext uri="{BB962C8B-B14F-4D97-AF65-F5344CB8AC3E}">
        <p14:creationId xmlns:p14="http://schemas.microsoft.com/office/powerpoint/2010/main" val="112775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89274-8E11-4228-B117-D507FD60A5CF}"/>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1FDFA5D3-4C36-4915-8180-B5E984DFC17A}"/>
              </a:ext>
            </a:extLst>
          </p:cNvPr>
          <p:cNvSpPr>
            <a:spLocks noGrp="1"/>
          </p:cNvSpPr>
          <p:nvPr>
            <p:ph idx="1"/>
          </p:nvPr>
        </p:nvSpPr>
        <p:spPr/>
        <p:txBody>
          <a:bodyPr/>
          <a:lstStyle/>
          <a:p>
            <a:r>
              <a:rPr lang="en-US" dirty="0"/>
              <a:t>Client data</a:t>
            </a:r>
          </a:p>
          <a:p>
            <a:pPr lvl="1"/>
            <a:r>
              <a:rPr lang="en-US" dirty="0"/>
              <a:t>Baseline assessment</a:t>
            </a:r>
            <a:endParaRPr lang="en-US" dirty="0">
              <a:sym typeface="Wingdings" panose="05000000000000000000" pitchFamily="2" charset="2"/>
            </a:endParaRPr>
          </a:p>
          <a:p>
            <a:pPr lvl="3"/>
            <a:endParaRPr lang="en-US" dirty="0"/>
          </a:p>
          <a:p>
            <a:pPr lvl="1"/>
            <a:r>
              <a:rPr lang="en-US" dirty="0"/>
              <a:t>2-month follow-up</a:t>
            </a:r>
          </a:p>
          <a:p>
            <a:pPr lvl="3"/>
            <a:r>
              <a:rPr lang="en-US" dirty="0"/>
              <a:t>(n=20)</a:t>
            </a:r>
          </a:p>
          <a:p>
            <a:pPr lvl="1"/>
            <a:endParaRPr lang="en-US" dirty="0"/>
          </a:p>
          <a:p>
            <a:endParaRPr lang="en-US" dirty="0"/>
          </a:p>
        </p:txBody>
      </p:sp>
    </p:spTree>
    <p:extLst>
      <p:ext uri="{BB962C8B-B14F-4D97-AF65-F5344CB8AC3E}">
        <p14:creationId xmlns:p14="http://schemas.microsoft.com/office/powerpoint/2010/main" val="3523236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49B62-C626-4256-B880-B933B423F90B}"/>
              </a:ext>
            </a:extLst>
          </p:cNvPr>
          <p:cNvSpPr>
            <a:spLocks noGrp="1"/>
          </p:cNvSpPr>
          <p:nvPr>
            <p:ph type="title"/>
          </p:nvPr>
        </p:nvSpPr>
        <p:spPr/>
        <p:txBody>
          <a:bodyPr/>
          <a:lstStyle/>
          <a:p>
            <a:r>
              <a:rPr lang="en-US" dirty="0"/>
              <a:t>Measures </a:t>
            </a:r>
          </a:p>
        </p:txBody>
      </p:sp>
      <p:sp>
        <p:nvSpPr>
          <p:cNvPr id="3" name="Content Placeholder 2">
            <a:extLst>
              <a:ext uri="{FF2B5EF4-FFF2-40B4-BE49-F238E27FC236}">
                <a16:creationId xmlns:a16="http://schemas.microsoft.com/office/drawing/2014/main" id="{55F67F9C-C744-4761-8E27-55A5E6D8579E}"/>
              </a:ext>
            </a:extLst>
          </p:cNvPr>
          <p:cNvSpPr>
            <a:spLocks noGrp="1"/>
          </p:cNvSpPr>
          <p:nvPr>
            <p:ph idx="1"/>
          </p:nvPr>
        </p:nvSpPr>
        <p:spPr>
          <a:xfrm>
            <a:off x="409575" y="1825625"/>
            <a:ext cx="5968221" cy="4813300"/>
          </a:xfrm>
        </p:spPr>
        <p:txBody>
          <a:bodyPr/>
          <a:lstStyle/>
          <a:p>
            <a:r>
              <a:rPr lang="en-US" u="sng" dirty="0"/>
              <a:t>FLEX / INFLEX</a:t>
            </a:r>
          </a:p>
          <a:p>
            <a:pPr lvl="1"/>
            <a:r>
              <a:rPr lang="en-US" dirty="0">
                <a:solidFill>
                  <a:srgbClr val="FFFFCC"/>
                </a:solidFill>
              </a:rPr>
              <a:t>MPFI   AAQ-II</a:t>
            </a:r>
          </a:p>
          <a:p>
            <a:pPr lvl="4"/>
            <a:endParaRPr lang="en-US" dirty="0"/>
          </a:p>
          <a:p>
            <a:r>
              <a:rPr lang="en-US" u="sng" dirty="0"/>
              <a:t>Distress</a:t>
            </a:r>
          </a:p>
          <a:p>
            <a:pPr lvl="1"/>
            <a:r>
              <a:rPr lang="en-US" dirty="0">
                <a:solidFill>
                  <a:srgbClr val="FFFFCC"/>
                </a:solidFill>
              </a:rPr>
              <a:t>Depr </a:t>
            </a:r>
            <a:r>
              <a:rPr lang="en-US" dirty="0" err="1">
                <a:solidFill>
                  <a:srgbClr val="FFFFCC"/>
                </a:solidFill>
              </a:rPr>
              <a:t>Sx</a:t>
            </a:r>
            <a:r>
              <a:rPr lang="en-US" dirty="0">
                <a:solidFill>
                  <a:srgbClr val="FFFFCC"/>
                </a:solidFill>
              </a:rPr>
              <a:t> </a:t>
            </a:r>
            <a:r>
              <a:rPr lang="en-US" sz="4000" dirty="0"/>
              <a:t>(PHQ-9)</a:t>
            </a:r>
          </a:p>
          <a:p>
            <a:pPr lvl="1"/>
            <a:r>
              <a:rPr lang="en-US" dirty="0" err="1">
                <a:solidFill>
                  <a:srgbClr val="FFFFCC"/>
                </a:solidFill>
              </a:rPr>
              <a:t>Anx</a:t>
            </a:r>
            <a:r>
              <a:rPr lang="en-US" dirty="0">
                <a:solidFill>
                  <a:srgbClr val="FFFFCC"/>
                </a:solidFill>
              </a:rPr>
              <a:t> </a:t>
            </a:r>
            <a:r>
              <a:rPr lang="en-US" dirty="0" err="1">
                <a:solidFill>
                  <a:srgbClr val="FFFFCC"/>
                </a:solidFill>
              </a:rPr>
              <a:t>Sx</a:t>
            </a:r>
            <a:r>
              <a:rPr lang="en-US" dirty="0">
                <a:solidFill>
                  <a:srgbClr val="FFFFCC"/>
                </a:solidFill>
              </a:rPr>
              <a:t> </a:t>
            </a:r>
            <a:r>
              <a:rPr lang="en-US" sz="4000" dirty="0"/>
              <a:t>(GAD-7)</a:t>
            </a:r>
            <a:endParaRPr lang="en-US" dirty="0"/>
          </a:p>
        </p:txBody>
      </p:sp>
      <p:sp>
        <p:nvSpPr>
          <p:cNvPr id="4" name="Content Placeholder 2">
            <a:extLst>
              <a:ext uri="{FF2B5EF4-FFF2-40B4-BE49-F238E27FC236}">
                <a16:creationId xmlns:a16="http://schemas.microsoft.com/office/drawing/2014/main" id="{B15020B5-DB47-4EFE-934A-684DA4467F5F}"/>
              </a:ext>
            </a:extLst>
          </p:cNvPr>
          <p:cNvSpPr txBox="1">
            <a:spLocks/>
          </p:cNvSpPr>
          <p:nvPr/>
        </p:nvSpPr>
        <p:spPr>
          <a:xfrm>
            <a:off x="6096000" y="1825624"/>
            <a:ext cx="6038491"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a:t>Wellbeing</a:t>
            </a:r>
          </a:p>
          <a:p>
            <a:pPr lvl="1"/>
            <a:r>
              <a:rPr lang="en-US" dirty="0">
                <a:solidFill>
                  <a:srgbClr val="FFFFCC"/>
                </a:solidFill>
              </a:rPr>
              <a:t>Vitality</a:t>
            </a:r>
            <a:r>
              <a:rPr lang="en-US" dirty="0">
                <a:solidFill>
                  <a:srgbClr val="FFDDFF"/>
                </a:solidFill>
              </a:rPr>
              <a:t>  </a:t>
            </a:r>
            <a:r>
              <a:rPr lang="en-US" sz="4000" dirty="0"/>
              <a:t>(SVS) </a:t>
            </a:r>
            <a:endParaRPr lang="en-US" dirty="0"/>
          </a:p>
          <a:p>
            <a:pPr lvl="1"/>
            <a:r>
              <a:rPr lang="en-US" dirty="0">
                <a:solidFill>
                  <a:srgbClr val="FFFFCC"/>
                </a:solidFill>
              </a:rPr>
              <a:t>Life Sat.  </a:t>
            </a:r>
            <a:r>
              <a:rPr lang="en-US" sz="4000" dirty="0"/>
              <a:t>(SWLS)</a:t>
            </a:r>
          </a:p>
          <a:p>
            <a:pPr lvl="1"/>
            <a:r>
              <a:rPr lang="en-US" dirty="0">
                <a:solidFill>
                  <a:srgbClr val="FFFFCC"/>
                </a:solidFill>
              </a:rPr>
              <a:t>Need Sat. </a:t>
            </a:r>
            <a:r>
              <a:rPr lang="en-US" sz="3600" dirty="0"/>
              <a:t>(BPNSFS)</a:t>
            </a:r>
          </a:p>
          <a:p>
            <a:pPr lvl="3"/>
            <a:r>
              <a:rPr lang="en-US" dirty="0">
                <a:solidFill>
                  <a:srgbClr val="FFFFCC"/>
                </a:solidFill>
              </a:rPr>
              <a:t>Relatedness</a:t>
            </a:r>
          </a:p>
          <a:p>
            <a:pPr lvl="3"/>
            <a:r>
              <a:rPr lang="en-US" dirty="0">
                <a:solidFill>
                  <a:srgbClr val="FFFFCC"/>
                </a:solidFill>
              </a:rPr>
              <a:t>Competency</a:t>
            </a:r>
          </a:p>
          <a:p>
            <a:pPr lvl="3"/>
            <a:r>
              <a:rPr lang="en-US" dirty="0">
                <a:solidFill>
                  <a:srgbClr val="FFFFCC"/>
                </a:solidFill>
              </a:rPr>
              <a:t>Autonomy</a:t>
            </a:r>
          </a:p>
        </p:txBody>
      </p:sp>
    </p:spTree>
    <p:extLst>
      <p:ext uri="{BB962C8B-B14F-4D97-AF65-F5344CB8AC3E}">
        <p14:creationId xmlns:p14="http://schemas.microsoft.com/office/powerpoint/2010/main" val="612584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C9ED-93FA-4FD1-A9ED-B41D8C9A25BE}"/>
              </a:ext>
            </a:extLst>
          </p:cNvPr>
          <p:cNvSpPr>
            <a:spLocks noGrp="1"/>
          </p:cNvSpPr>
          <p:nvPr>
            <p:ph type="title"/>
          </p:nvPr>
        </p:nvSpPr>
        <p:spPr/>
        <p:txBody>
          <a:bodyPr/>
          <a:lstStyle/>
          <a:p>
            <a:r>
              <a:rPr lang="en-US" dirty="0"/>
              <a:t>Analyses</a:t>
            </a:r>
          </a:p>
        </p:txBody>
      </p:sp>
      <p:sp>
        <p:nvSpPr>
          <p:cNvPr id="3" name="Content Placeholder 2">
            <a:extLst>
              <a:ext uri="{FF2B5EF4-FFF2-40B4-BE49-F238E27FC236}">
                <a16:creationId xmlns:a16="http://schemas.microsoft.com/office/drawing/2014/main" id="{CEE90D06-39BF-4DF8-9320-2DB0B8C0B198}"/>
              </a:ext>
            </a:extLst>
          </p:cNvPr>
          <p:cNvSpPr>
            <a:spLocks noGrp="1"/>
          </p:cNvSpPr>
          <p:nvPr>
            <p:ph idx="1"/>
          </p:nvPr>
        </p:nvSpPr>
        <p:spPr/>
        <p:txBody>
          <a:bodyPr>
            <a:normAutofit lnSpcReduction="10000"/>
          </a:bodyPr>
          <a:lstStyle/>
          <a:p>
            <a:r>
              <a:rPr lang="en-US" dirty="0"/>
              <a:t>FLEX change </a:t>
            </a:r>
            <a:r>
              <a:rPr lang="en-US" dirty="0">
                <a:sym typeface="Wingdings" panose="05000000000000000000" pitchFamily="2" charset="2"/>
              </a:rPr>
              <a:t> outcome change</a:t>
            </a:r>
          </a:p>
          <a:p>
            <a:pPr lvl="6"/>
            <a:endParaRPr lang="en-US" dirty="0">
              <a:sym typeface="Wingdings" panose="05000000000000000000" pitchFamily="2" charset="2"/>
            </a:endParaRPr>
          </a:p>
          <a:p>
            <a:r>
              <a:rPr lang="en-US" dirty="0">
                <a:sym typeface="Wingdings" panose="05000000000000000000" pitchFamily="2" charset="2"/>
              </a:rPr>
              <a:t>Outcomes</a:t>
            </a:r>
          </a:p>
          <a:p>
            <a:pPr lvl="1"/>
            <a:r>
              <a:rPr lang="en-US" dirty="0">
                <a:solidFill>
                  <a:srgbClr val="FFFFCC"/>
                </a:solidFill>
                <a:sym typeface="Wingdings" panose="05000000000000000000" pitchFamily="2" charset="2"/>
              </a:rPr>
              <a:t>Depr </a:t>
            </a:r>
            <a:r>
              <a:rPr lang="en-US" dirty="0" err="1">
                <a:solidFill>
                  <a:srgbClr val="FFFFCC"/>
                </a:solidFill>
                <a:sym typeface="Wingdings" panose="05000000000000000000" pitchFamily="2" charset="2"/>
              </a:rPr>
              <a:t>Sx</a:t>
            </a:r>
            <a:endParaRPr lang="en-US" dirty="0">
              <a:solidFill>
                <a:srgbClr val="FFFFCC"/>
              </a:solidFill>
              <a:sym typeface="Wingdings" panose="05000000000000000000" pitchFamily="2" charset="2"/>
            </a:endParaRPr>
          </a:p>
          <a:p>
            <a:pPr lvl="1"/>
            <a:r>
              <a:rPr lang="en-US" dirty="0">
                <a:solidFill>
                  <a:srgbClr val="FFFFCC"/>
                </a:solidFill>
                <a:sym typeface="Wingdings" panose="05000000000000000000" pitchFamily="2" charset="2"/>
              </a:rPr>
              <a:t>Life satisfaction</a:t>
            </a:r>
          </a:p>
          <a:p>
            <a:pPr lvl="1"/>
            <a:r>
              <a:rPr lang="en-US" dirty="0">
                <a:solidFill>
                  <a:srgbClr val="FFFFCC"/>
                </a:solidFill>
                <a:sym typeface="Wingdings" panose="05000000000000000000" pitchFamily="2" charset="2"/>
              </a:rPr>
              <a:t>Competency</a:t>
            </a:r>
          </a:p>
          <a:p>
            <a:pPr lvl="1"/>
            <a:r>
              <a:rPr lang="en-US" dirty="0">
                <a:solidFill>
                  <a:srgbClr val="FFFFCC"/>
                </a:solidFill>
                <a:sym typeface="Wingdings" panose="05000000000000000000" pitchFamily="2" charset="2"/>
              </a:rPr>
              <a:t>Relatedness</a:t>
            </a:r>
          </a:p>
          <a:p>
            <a:pPr lvl="1"/>
            <a:endParaRPr lang="en-US" dirty="0">
              <a:sym typeface="Wingdings" panose="05000000000000000000" pitchFamily="2" charset="2"/>
            </a:endParaRPr>
          </a:p>
          <a:p>
            <a:pPr lvl="1"/>
            <a:endParaRPr lang="en-US" dirty="0"/>
          </a:p>
        </p:txBody>
      </p:sp>
      <p:sp>
        <p:nvSpPr>
          <p:cNvPr id="4" name="Content Placeholder 2">
            <a:extLst>
              <a:ext uri="{FF2B5EF4-FFF2-40B4-BE49-F238E27FC236}">
                <a16:creationId xmlns:a16="http://schemas.microsoft.com/office/drawing/2014/main" id="{924EFAE3-CC39-4ECA-86A0-E5587AE2D065}"/>
              </a:ext>
            </a:extLst>
          </p:cNvPr>
          <p:cNvSpPr txBox="1">
            <a:spLocks/>
          </p:cNvSpPr>
          <p:nvPr/>
        </p:nvSpPr>
        <p:spPr>
          <a:xfrm>
            <a:off x="5910489" y="2899681"/>
            <a:ext cx="6042025" cy="3680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ym typeface="Wingdings" panose="05000000000000000000" pitchFamily="2" charset="2"/>
              </a:rPr>
              <a:t>Controls</a:t>
            </a:r>
          </a:p>
          <a:p>
            <a:pPr lvl="1"/>
            <a:r>
              <a:rPr lang="en-US" dirty="0">
                <a:solidFill>
                  <a:srgbClr val="FFFFCC"/>
                </a:solidFill>
                <a:sym typeface="Wingdings" panose="05000000000000000000" pitchFamily="2" charset="2"/>
              </a:rPr>
              <a:t>Tx motivation</a:t>
            </a:r>
          </a:p>
          <a:p>
            <a:pPr lvl="1"/>
            <a:r>
              <a:rPr lang="en-US" dirty="0">
                <a:solidFill>
                  <a:srgbClr val="FFFFCC"/>
                </a:solidFill>
                <a:sym typeface="Wingdings" panose="05000000000000000000" pitchFamily="2" charset="2"/>
              </a:rPr>
              <a:t>Working alliance</a:t>
            </a:r>
          </a:p>
          <a:p>
            <a:pPr lvl="1"/>
            <a:r>
              <a:rPr lang="en-US" dirty="0">
                <a:solidFill>
                  <a:srgbClr val="FFFFCC"/>
                </a:solidFill>
                <a:sym typeface="Wingdings" panose="05000000000000000000" pitchFamily="2" charset="2"/>
              </a:rPr>
              <a:t>Therapist </a:t>
            </a:r>
            <a:r>
              <a:rPr lang="en-US" dirty="0" err="1">
                <a:solidFill>
                  <a:srgbClr val="FFFFCC"/>
                </a:solidFill>
                <a:sym typeface="Wingdings" panose="05000000000000000000" pitchFamily="2" charset="2"/>
              </a:rPr>
              <a:t>insens</a:t>
            </a:r>
            <a:r>
              <a:rPr lang="en-US" dirty="0">
                <a:solidFill>
                  <a:srgbClr val="FFFFCC"/>
                </a:solidFill>
                <a:sym typeface="Wingdings" panose="05000000000000000000" pitchFamily="2" charset="2"/>
              </a:rPr>
              <a:t>.</a:t>
            </a:r>
          </a:p>
          <a:p>
            <a:pPr lvl="1"/>
            <a:endParaRPr lang="en-US" dirty="0">
              <a:sym typeface="Wingdings" panose="05000000000000000000" pitchFamily="2" charset="2"/>
            </a:endParaRPr>
          </a:p>
          <a:p>
            <a:pPr lvl="1"/>
            <a:endParaRPr lang="en-US" dirty="0"/>
          </a:p>
        </p:txBody>
      </p:sp>
    </p:spTree>
    <p:extLst>
      <p:ext uri="{BB962C8B-B14F-4D97-AF65-F5344CB8AC3E}">
        <p14:creationId xmlns:p14="http://schemas.microsoft.com/office/powerpoint/2010/main" val="661608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2101-2DBB-4AD0-AEE7-3730270D1359}"/>
              </a:ext>
            </a:extLst>
          </p:cNvPr>
          <p:cNvSpPr>
            <a:spLocks noGrp="1"/>
          </p:cNvSpPr>
          <p:nvPr>
            <p:ph type="title"/>
          </p:nvPr>
        </p:nvSpPr>
        <p:spPr>
          <a:xfrm>
            <a:off x="395287" y="365125"/>
            <a:ext cx="11401425" cy="1325563"/>
          </a:xfrm>
        </p:spPr>
        <p:txBody>
          <a:bodyPr/>
          <a:lstStyle/>
          <a:p>
            <a:r>
              <a:rPr lang="en-US" sz="8000" b="1" dirty="0">
                <a:latin typeface="Symbol" panose="05050102010706020507" pitchFamily="18" charset="2"/>
                <a:sym typeface="Wingdings" panose="05000000000000000000" pitchFamily="2" charset="2"/>
              </a:rPr>
              <a:t>D</a:t>
            </a:r>
            <a:r>
              <a:rPr lang="en-US" dirty="0">
                <a:sym typeface="Wingdings" panose="05000000000000000000" pitchFamily="2" charset="2"/>
              </a:rPr>
              <a:t> Depressive </a:t>
            </a:r>
            <a:r>
              <a:rPr lang="en-US" dirty="0" err="1">
                <a:sym typeface="Wingdings" panose="05000000000000000000" pitchFamily="2" charset="2"/>
              </a:rPr>
              <a:t>sx</a:t>
            </a:r>
            <a:endParaRPr lang="en-US" dirty="0"/>
          </a:p>
        </p:txBody>
      </p:sp>
      <p:sp>
        <p:nvSpPr>
          <p:cNvPr id="3" name="Content Placeholder 2">
            <a:extLst>
              <a:ext uri="{FF2B5EF4-FFF2-40B4-BE49-F238E27FC236}">
                <a16:creationId xmlns:a16="http://schemas.microsoft.com/office/drawing/2014/main" id="{8EC8E07B-037E-48D9-A9C2-D25026318D12}"/>
              </a:ext>
            </a:extLst>
          </p:cNvPr>
          <p:cNvSpPr>
            <a:spLocks noGrp="1"/>
          </p:cNvSpPr>
          <p:nvPr>
            <p:ph idx="1"/>
          </p:nvPr>
        </p:nvSpPr>
        <p:spPr>
          <a:xfrm>
            <a:off x="409575" y="1825625"/>
            <a:ext cx="5686425" cy="4813300"/>
          </a:xfrm>
        </p:spPr>
        <p:txBody>
          <a:bodyPr/>
          <a:lstStyle/>
          <a:p>
            <a:r>
              <a:rPr lang="en-US" dirty="0"/>
              <a:t>FLEX</a:t>
            </a:r>
          </a:p>
          <a:p>
            <a:pPr lvl="1"/>
            <a:r>
              <a:rPr lang="en-US" dirty="0">
                <a:solidFill>
                  <a:srgbClr val="FFFFCC"/>
                </a:solidFill>
              </a:rPr>
              <a:t>Acceptance</a:t>
            </a:r>
          </a:p>
          <a:p>
            <a:pPr lvl="1"/>
            <a:r>
              <a:rPr lang="en-US" dirty="0">
                <a:solidFill>
                  <a:srgbClr val="FFFFCC"/>
                </a:solidFill>
              </a:rPr>
              <a:t>Defusion</a:t>
            </a:r>
          </a:p>
          <a:p>
            <a:pPr lvl="1"/>
            <a:r>
              <a:rPr lang="en-US" dirty="0">
                <a:solidFill>
                  <a:srgbClr val="FFFFCC"/>
                </a:solidFill>
              </a:rPr>
              <a:t>Self-as-context</a:t>
            </a:r>
          </a:p>
        </p:txBody>
      </p:sp>
      <p:sp>
        <p:nvSpPr>
          <p:cNvPr id="4" name="Content Placeholder 2">
            <a:extLst>
              <a:ext uri="{FF2B5EF4-FFF2-40B4-BE49-F238E27FC236}">
                <a16:creationId xmlns:a16="http://schemas.microsoft.com/office/drawing/2014/main" id="{86A0E2CD-65CD-4F33-BF85-0015E73C620E}"/>
              </a:ext>
            </a:extLst>
          </p:cNvPr>
          <p:cNvSpPr txBox="1">
            <a:spLocks/>
          </p:cNvSpPr>
          <p:nvPr/>
        </p:nvSpPr>
        <p:spPr>
          <a:xfrm>
            <a:off x="6096000" y="1825625"/>
            <a:ext cx="5686425" cy="4813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INFLEX</a:t>
            </a:r>
          </a:p>
          <a:p>
            <a:pPr lvl="1"/>
            <a:r>
              <a:rPr lang="en-US" dirty="0">
                <a:solidFill>
                  <a:srgbClr val="FFFFCC"/>
                </a:solidFill>
              </a:rPr>
              <a:t>AAQ-II</a:t>
            </a:r>
          </a:p>
          <a:p>
            <a:pPr lvl="1"/>
            <a:r>
              <a:rPr lang="en-US" dirty="0">
                <a:solidFill>
                  <a:srgbClr val="FFFFCC"/>
                </a:solidFill>
              </a:rPr>
              <a:t>Fusion</a:t>
            </a:r>
          </a:p>
        </p:txBody>
      </p:sp>
    </p:spTree>
    <p:extLst>
      <p:ext uri="{BB962C8B-B14F-4D97-AF65-F5344CB8AC3E}">
        <p14:creationId xmlns:p14="http://schemas.microsoft.com/office/powerpoint/2010/main" val="428511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2101-2DBB-4AD0-AEE7-3730270D1359}"/>
              </a:ext>
            </a:extLst>
          </p:cNvPr>
          <p:cNvSpPr>
            <a:spLocks noGrp="1"/>
          </p:cNvSpPr>
          <p:nvPr>
            <p:ph type="title"/>
          </p:nvPr>
        </p:nvSpPr>
        <p:spPr/>
        <p:txBody>
          <a:bodyPr/>
          <a:lstStyle/>
          <a:p>
            <a:r>
              <a:rPr lang="en-US" sz="8000" b="1" dirty="0">
                <a:latin typeface="Symbol" panose="05050102010706020507" pitchFamily="18" charset="2"/>
                <a:sym typeface="Wingdings" panose="05000000000000000000" pitchFamily="2" charset="2"/>
              </a:rPr>
              <a:t>D</a:t>
            </a:r>
            <a:r>
              <a:rPr lang="en-US" dirty="0">
                <a:sym typeface="Wingdings" panose="05000000000000000000" pitchFamily="2" charset="2"/>
              </a:rPr>
              <a:t> Life satisfaction</a:t>
            </a:r>
            <a:endParaRPr lang="en-US" dirty="0"/>
          </a:p>
        </p:txBody>
      </p:sp>
      <p:sp>
        <p:nvSpPr>
          <p:cNvPr id="3" name="Content Placeholder 2">
            <a:extLst>
              <a:ext uri="{FF2B5EF4-FFF2-40B4-BE49-F238E27FC236}">
                <a16:creationId xmlns:a16="http://schemas.microsoft.com/office/drawing/2014/main" id="{8EC8E07B-037E-48D9-A9C2-D25026318D12}"/>
              </a:ext>
            </a:extLst>
          </p:cNvPr>
          <p:cNvSpPr>
            <a:spLocks noGrp="1"/>
          </p:cNvSpPr>
          <p:nvPr>
            <p:ph idx="1"/>
          </p:nvPr>
        </p:nvSpPr>
        <p:spPr>
          <a:xfrm>
            <a:off x="409575" y="1825625"/>
            <a:ext cx="5686425" cy="4813300"/>
          </a:xfrm>
        </p:spPr>
        <p:txBody>
          <a:bodyPr/>
          <a:lstStyle/>
          <a:p>
            <a:r>
              <a:rPr lang="en-US" dirty="0"/>
              <a:t>FLEX</a:t>
            </a:r>
          </a:p>
          <a:p>
            <a:pPr lvl="1"/>
            <a:r>
              <a:rPr lang="en-US" dirty="0">
                <a:solidFill>
                  <a:srgbClr val="FFFFCC"/>
                </a:solidFill>
              </a:rPr>
              <a:t>Defusion</a:t>
            </a:r>
          </a:p>
        </p:txBody>
      </p:sp>
      <p:sp>
        <p:nvSpPr>
          <p:cNvPr id="4" name="Content Placeholder 2">
            <a:extLst>
              <a:ext uri="{FF2B5EF4-FFF2-40B4-BE49-F238E27FC236}">
                <a16:creationId xmlns:a16="http://schemas.microsoft.com/office/drawing/2014/main" id="{86A0E2CD-65CD-4F33-BF85-0015E73C620E}"/>
              </a:ext>
            </a:extLst>
          </p:cNvPr>
          <p:cNvSpPr txBox="1">
            <a:spLocks/>
          </p:cNvSpPr>
          <p:nvPr/>
        </p:nvSpPr>
        <p:spPr>
          <a:xfrm>
            <a:off x="6096000" y="1825625"/>
            <a:ext cx="5686425" cy="4813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INFLEX</a:t>
            </a:r>
          </a:p>
          <a:p>
            <a:pPr lvl="1"/>
            <a:r>
              <a:rPr lang="en-US" dirty="0">
                <a:solidFill>
                  <a:srgbClr val="FFFFCC"/>
                </a:solidFill>
              </a:rPr>
              <a:t>AAQ-II</a:t>
            </a:r>
          </a:p>
          <a:p>
            <a:pPr lvl="1"/>
            <a:r>
              <a:rPr lang="en-US" dirty="0">
                <a:solidFill>
                  <a:srgbClr val="FFFFCC"/>
                </a:solidFill>
              </a:rPr>
              <a:t>Fusion</a:t>
            </a:r>
          </a:p>
        </p:txBody>
      </p:sp>
    </p:spTree>
    <p:extLst>
      <p:ext uri="{BB962C8B-B14F-4D97-AF65-F5344CB8AC3E}">
        <p14:creationId xmlns:p14="http://schemas.microsoft.com/office/powerpoint/2010/main" val="572474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2101-2DBB-4AD0-AEE7-3730270D1359}"/>
              </a:ext>
            </a:extLst>
          </p:cNvPr>
          <p:cNvSpPr>
            <a:spLocks noGrp="1"/>
          </p:cNvSpPr>
          <p:nvPr>
            <p:ph type="title"/>
          </p:nvPr>
        </p:nvSpPr>
        <p:spPr/>
        <p:txBody>
          <a:bodyPr/>
          <a:lstStyle/>
          <a:p>
            <a:r>
              <a:rPr lang="en-US" sz="8000" b="1" dirty="0">
                <a:latin typeface="Symbol" panose="05050102010706020507" pitchFamily="18" charset="2"/>
                <a:sym typeface="Wingdings" panose="05000000000000000000" pitchFamily="2" charset="2"/>
              </a:rPr>
              <a:t>D</a:t>
            </a:r>
            <a:r>
              <a:rPr lang="en-US" dirty="0">
                <a:sym typeface="Wingdings" panose="05000000000000000000" pitchFamily="2" charset="2"/>
              </a:rPr>
              <a:t> Competency</a:t>
            </a:r>
            <a:endParaRPr lang="en-US" dirty="0"/>
          </a:p>
        </p:txBody>
      </p:sp>
      <p:sp>
        <p:nvSpPr>
          <p:cNvPr id="3" name="Content Placeholder 2">
            <a:extLst>
              <a:ext uri="{FF2B5EF4-FFF2-40B4-BE49-F238E27FC236}">
                <a16:creationId xmlns:a16="http://schemas.microsoft.com/office/drawing/2014/main" id="{8EC8E07B-037E-48D9-A9C2-D25026318D12}"/>
              </a:ext>
            </a:extLst>
          </p:cNvPr>
          <p:cNvSpPr>
            <a:spLocks noGrp="1"/>
          </p:cNvSpPr>
          <p:nvPr>
            <p:ph idx="1"/>
          </p:nvPr>
        </p:nvSpPr>
        <p:spPr>
          <a:xfrm>
            <a:off x="409575" y="1825625"/>
            <a:ext cx="6076950" cy="4813300"/>
          </a:xfrm>
        </p:spPr>
        <p:txBody>
          <a:bodyPr/>
          <a:lstStyle/>
          <a:p>
            <a:r>
              <a:rPr lang="en-US" dirty="0"/>
              <a:t>FLEX</a:t>
            </a:r>
          </a:p>
          <a:p>
            <a:pPr lvl="1"/>
            <a:r>
              <a:rPr lang="en-US" dirty="0">
                <a:solidFill>
                  <a:srgbClr val="FFFFCC"/>
                </a:solidFill>
              </a:rPr>
              <a:t>Self-as-context</a:t>
            </a:r>
          </a:p>
          <a:p>
            <a:pPr lvl="1"/>
            <a:r>
              <a:rPr lang="en-US" dirty="0">
                <a:solidFill>
                  <a:srgbClr val="FFFFCC"/>
                </a:solidFill>
              </a:rPr>
              <a:t>Defusion</a:t>
            </a:r>
          </a:p>
          <a:p>
            <a:pPr lvl="1"/>
            <a:r>
              <a:rPr lang="en-US" dirty="0">
                <a:solidFill>
                  <a:srgbClr val="FFFFCC"/>
                </a:solidFill>
              </a:rPr>
              <a:t>Contact w/values</a:t>
            </a:r>
          </a:p>
          <a:p>
            <a:pPr lvl="1"/>
            <a:r>
              <a:rPr lang="en-US" dirty="0" err="1">
                <a:solidFill>
                  <a:srgbClr val="FFFFCC"/>
                </a:solidFill>
              </a:rPr>
              <a:t>Commited</a:t>
            </a:r>
            <a:r>
              <a:rPr lang="en-US" dirty="0">
                <a:solidFill>
                  <a:srgbClr val="FFFFCC"/>
                </a:solidFill>
              </a:rPr>
              <a:t> Action</a:t>
            </a:r>
          </a:p>
        </p:txBody>
      </p:sp>
      <p:sp>
        <p:nvSpPr>
          <p:cNvPr id="4" name="Content Placeholder 2">
            <a:extLst>
              <a:ext uri="{FF2B5EF4-FFF2-40B4-BE49-F238E27FC236}">
                <a16:creationId xmlns:a16="http://schemas.microsoft.com/office/drawing/2014/main" id="{86A0E2CD-65CD-4F33-BF85-0015E73C620E}"/>
              </a:ext>
            </a:extLst>
          </p:cNvPr>
          <p:cNvSpPr txBox="1">
            <a:spLocks/>
          </p:cNvSpPr>
          <p:nvPr/>
        </p:nvSpPr>
        <p:spPr>
          <a:xfrm>
            <a:off x="6096000" y="1825625"/>
            <a:ext cx="5686425" cy="4813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lumMod val="90000"/>
                  </a:schemeClr>
                </a:solidFill>
              </a:rPr>
              <a:t>INFLEX</a:t>
            </a:r>
          </a:p>
          <a:p>
            <a:pPr lvl="1"/>
            <a:r>
              <a:rPr lang="en-US" dirty="0">
                <a:solidFill>
                  <a:srgbClr val="FFFFCC"/>
                </a:solidFill>
              </a:rPr>
              <a:t>Inaction</a:t>
            </a:r>
          </a:p>
        </p:txBody>
      </p:sp>
    </p:spTree>
    <p:extLst>
      <p:ext uri="{BB962C8B-B14F-4D97-AF65-F5344CB8AC3E}">
        <p14:creationId xmlns:p14="http://schemas.microsoft.com/office/powerpoint/2010/main" val="1512161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2101-2DBB-4AD0-AEE7-3730270D1359}"/>
              </a:ext>
            </a:extLst>
          </p:cNvPr>
          <p:cNvSpPr>
            <a:spLocks noGrp="1"/>
          </p:cNvSpPr>
          <p:nvPr>
            <p:ph type="title"/>
          </p:nvPr>
        </p:nvSpPr>
        <p:spPr/>
        <p:txBody>
          <a:bodyPr/>
          <a:lstStyle/>
          <a:p>
            <a:r>
              <a:rPr lang="en-US" sz="8000" b="1" dirty="0">
                <a:latin typeface="Symbol" panose="05050102010706020507" pitchFamily="18" charset="2"/>
                <a:sym typeface="Wingdings" panose="05000000000000000000" pitchFamily="2" charset="2"/>
              </a:rPr>
              <a:t>D</a:t>
            </a:r>
            <a:r>
              <a:rPr lang="en-US" dirty="0">
                <a:sym typeface="Wingdings" panose="05000000000000000000" pitchFamily="2" charset="2"/>
              </a:rPr>
              <a:t> Relatedness</a:t>
            </a:r>
            <a:endParaRPr lang="en-US" dirty="0"/>
          </a:p>
        </p:txBody>
      </p:sp>
      <p:sp>
        <p:nvSpPr>
          <p:cNvPr id="3" name="Content Placeholder 2">
            <a:extLst>
              <a:ext uri="{FF2B5EF4-FFF2-40B4-BE49-F238E27FC236}">
                <a16:creationId xmlns:a16="http://schemas.microsoft.com/office/drawing/2014/main" id="{8EC8E07B-037E-48D9-A9C2-D25026318D12}"/>
              </a:ext>
            </a:extLst>
          </p:cNvPr>
          <p:cNvSpPr>
            <a:spLocks noGrp="1"/>
          </p:cNvSpPr>
          <p:nvPr>
            <p:ph idx="1"/>
          </p:nvPr>
        </p:nvSpPr>
        <p:spPr>
          <a:xfrm>
            <a:off x="409575" y="1825625"/>
            <a:ext cx="6324600" cy="4813300"/>
          </a:xfrm>
        </p:spPr>
        <p:txBody>
          <a:bodyPr/>
          <a:lstStyle/>
          <a:p>
            <a:r>
              <a:rPr lang="en-US" dirty="0"/>
              <a:t>FLEX</a:t>
            </a:r>
          </a:p>
          <a:p>
            <a:pPr lvl="1"/>
            <a:r>
              <a:rPr lang="en-US" dirty="0">
                <a:solidFill>
                  <a:srgbClr val="FFFFCC"/>
                </a:solidFill>
              </a:rPr>
              <a:t>Contact w/values</a:t>
            </a:r>
          </a:p>
        </p:txBody>
      </p:sp>
      <p:sp>
        <p:nvSpPr>
          <p:cNvPr id="4" name="Content Placeholder 2">
            <a:extLst>
              <a:ext uri="{FF2B5EF4-FFF2-40B4-BE49-F238E27FC236}">
                <a16:creationId xmlns:a16="http://schemas.microsoft.com/office/drawing/2014/main" id="{86A0E2CD-65CD-4F33-BF85-0015E73C620E}"/>
              </a:ext>
            </a:extLst>
          </p:cNvPr>
          <p:cNvSpPr txBox="1">
            <a:spLocks/>
          </p:cNvSpPr>
          <p:nvPr/>
        </p:nvSpPr>
        <p:spPr>
          <a:xfrm>
            <a:off x="6391275" y="1825625"/>
            <a:ext cx="5686425" cy="4813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INFLEX</a:t>
            </a:r>
          </a:p>
          <a:p>
            <a:pPr lvl="1"/>
            <a:r>
              <a:rPr lang="en-US" dirty="0">
                <a:solidFill>
                  <a:srgbClr val="FFFFCC"/>
                </a:solidFill>
              </a:rPr>
              <a:t>Lack of contact w/ present moment</a:t>
            </a:r>
          </a:p>
        </p:txBody>
      </p:sp>
    </p:spTree>
    <p:extLst>
      <p:ext uri="{BB962C8B-B14F-4D97-AF65-F5344CB8AC3E}">
        <p14:creationId xmlns:p14="http://schemas.microsoft.com/office/powerpoint/2010/main" val="370394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6DB3-248F-489D-A891-CD32784783A9}"/>
              </a:ext>
            </a:extLst>
          </p:cNvPr>
          <p:cNvSpPr>
            <a:spLocks noGrp="1"/>
          </p:cNvSpPr>
          <p:nvPr>
            <p:ph type="title"/>
          </p:nvPr>
        </p:nvSpPr>
        <p:spPr/>
        <p:txBody>
          <a:bodyPr/>
          <a:lstStyle/>
          <a:p>
            <a:r>
              <a:rPr lang="en-US" dirty="0"/>
              <a:t>ACT</a:t>
            </a:r>
          </a:p>
        </p:txBody>
      </p:sp>
      <p:sp>
        <p:nvSpPr>
          <p:cNvPr id="3" name="Content Placeholder 2">
            <a:extLst>
              <a:ext uri="{FF2B5EF4-FFF2-40B4-BE49-F238E27FC236}">
                <a16:creationId xmlns:a16="http://schemas.microsoft.com/office/drawing/2014/main" id="{B9C21726-3EDE-4127-894B-29842EC9A14E}"/>
              </a:ext>
            </a:extLst>
          </p:cNvPr>
          <p:cNvSpPr>
            <a:spLocks noGrp="1"/>
          </p:cNvSpPr>
          <p:nvPr>
            <p:ph idx="1"/>
          </p:nvPr>
        </p:nvSpPr>
        <p:spPr>
          <a:xfrm>
            <a:off x="409576" y="1825625"/>
            <a:ext cx="5905500" cy="4813300"/>
          </a:xfrm>
        </p:spPr>
        <p:txBody>
          <a:bodyPr>
            <a:normAutofit/>
          </a:bodyPr>
          <a:lstStyle/>
          <a:p>
            <a:r>
              <a:rPr lang="en-US" dirty="0"/>
              <a:t>3</a:t>
            </a:r>
            <a:r>
              <a:rPr lang="en-US" baseline="30000" dirty="0"/>
              <a:t>rd</a:t>
            </a:r>
            <a:r>
              <a:rPr lang="en-US" dirty="0"/>
              <a:t> wave CBT</a:t>
            </a:r>
          </a:p>
          <a:p>
            <a:endParaRPr lang="en-US" dirty="0"/>
          </a:p>
          <a:p>
            <a:r>
              <a:rPr lang="en-US" dirty="0"/>
              <a:t>Relational Frame Theory</a:t>
            </a:r>
          </a:p>
          <a:p>
            <a:endParaRPr lang="en-US" dirty="0"/>
          </a:p>
        </p:txBody>
      </p:sp>
      <p:sp>
        <p:nvSpPr>
          <p:cNvPr id="4" name="Content Placeholder 2">
            <a:extLst>
              <a:ext uri="{FF2B5EF4-FFF2-40B4-BE49-F238E27FC236}">
                <a16:creationId xmlns:a16="http://schemas.microsoft.com/office/drawing/2014/main" id="{B447A725-08EC-41C4-A260-7A41F3936A4B}"/>
              </a:ext>
            </a:extLst>
          </p:cNvPr>
          <p:cNvSpPr txBox="1">
            <a:spLocks/>
          </p:cNvSpPr>
          <p:nvPr/>
        </p:nvSpPr>
        <p:spPr>
          <a:xfrm>
            <a:off x="6096000" y="1825625"/>
            <a:ext cx="6095999" cy="4813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effectLst>
                  <a:outerShdw blurRad="152400" dist="152400" dir="2700000" algn="tl" rotWithShape="0">
                    <a:prstClr val="black">
                      <a:alpha val="90000"/>
                    </a:prstClr>
                  </a:outerShdw>
                </a:effectLst>
                <a:latin typeface="Maiandra DmBd GD" panose="020F08020202080304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180+ studies </a:t>
            </a:r>
          </a:p>
          <a:p>
            <a:pPr lvl="1"/>
            <a:r>
              <a:rPr lang="en-US" dirty="0"/>
              <a:t>psych distress</a:t>
            </a:r>
          </a:p>
          <a:p>
            <a:pPr lvl="1"/>
            <a:r>
              <a:rPr lang="en-US" dirty="0"/>
              <a:t>chronic pain</a:t>
            </a:r>
          </a:p>
          <a:p>
            <a:pPr lvl="1"/>
            <a:r>
              <a:rPr lang="en-US" dirty="0"/>
              <a:t>stress</a:t>
            </a:r>
          </a:p>
          <a:p>
            <a:pPr lvl="1"/>
            <a:r>
              <a:rPr lang="en-US" dirty="0"/>
              <a:t>smoking</a:t>
            </a:r>
          </a:p>
          <a:p>
            <a:pPr lvl="1"/>
            <a:r>
              <a:rPr lang="en-US" dirty="0"/>
              <a:t>weight loss</a:t>
            </a:r>
          </a:p>
          <a:p>
            <a:endParaRPr lang="en-US" dirty="0"/>
          </a:p>
          <a:p>
            <a:endParaRPr lang="en-US" dirty="0"/>
          </a:p>
        </p:txBody>
      </p:sp>
    </p:spTree>
    <p:extLst>
      <p:ext uri="{BB962C8B-B14F-4D97-AF65-F5344CB8AC3E}">
        <p14:creationId xmlns:p14="http://schemas.microsoft.com/office/powerpoint/2010/main" val="1028623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ABB1-68BA-472E-913C-401D4AB3F25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FD78765-365C-401B-B695-C0CD879ACE4C}"/>
              </a:ext>
            </a:extLst>
          </p:cNvPr>
          <p:cNvSpPr>
            <a:spLocks noGrp="1"/>
          </p:cNvSpPr>
          <p:nvPr>
            <p:ph idx="1"/>
          </p:nvPr>
        </p:nvSpPr>
        <p:spPr/>
        <p:txBody>
          <a:bodyPr/>
          <a:lstStyle/>
          <a:p>
            <a:r>
              <a:rPr lang="en-US" dirty="0"/>
              <a:t>Mediation</a:t>
            </a:r>
          </a:p>
          <a:p>
            <a:r>
              <a:rPr lang="en-US" dirty="0"/>
              <a:t>Outcome specific</a:t>
            </a:r>
          </a:p>
          <a:p>
            <a:r>
              <a:rPr lang="en-US" dirty="0"/>
              <a:t>MPFI / MindFlex</a:t>
            </a:r>
          </a:p>
          <a:p>
            <a:pPr lvl="1"/>
            <a:r>
              <a:rPr lang="en-US" dirty="0"/>
              <a:t>Tracking change</a:t>
            </a:r>
          </a:p>
          <a:p>
            <a:pPr lvl="1"/>
            <a:r>
              <a:rPr lang="en-US" dirty="0">
                <a:sym typeface="Wingdings" panose="05000000000000000000" pitchFamily="2" charset="2"/>
              </a:rPr>
              <a:t> </a:t>
            </a:r>
            <a:r>
              <a:rPr lang="en-US" dirty="0"/>
              <a:t>linking dynamics</a:t>
            </a:r>
          </a:p>
        </p:txBody>
      </p:sp>
      <p:pic>
        <p:nvPicPr>
          <p:cNvPr id="4" name="Graphic 3">
            <a:extLst>
              <a:ext uri="{FF2B5EF4-FFF2-40B4-BE49-F238E27FC236}">
                <a16:creationId xmlns:a16="http://schemas.microsoft.com/office/drawing/2014/main" id="{9F6A8B6F-FAD2-4227-ABA5-EDBF5DC9AD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4145" y="-1956410"/>
            <a:ext cx="6705911" cy="6705911"/>
          </a:xfrm>
          <a:prstGeom prst="rect">
            <a:avLst/>
          </a:prstGeom>
          <a:effectLst>
            <a:outerShdw blurRad="63500" dist="76200" dir="2700000" algn="tl" rotWithShape="0">
              <a:prstClr val="black">
                <a:alpha val="90000"/>
              </a:prstClr>
            </a:outerShdw>
          </a:effectLst>
        </p:spPr>
      </p:pic>
      <p:pic>
        <p:nvPicPr>
          <p:cNvPr id="5" name="Picture 4">
            <a:extLst>
              <a:ext uri="{FF2B5EF4-FFF2-40B4-BE49-F238E27FC236}">
                <a16:creationId xmlns:a16="http://schemas.microsoft.com/office/drawing/2014/main" id="{53A6D9F1-DE02-4C40-A574-76BFA7439101}"/>
              </a:ext>
            </a:extLst>
          </p:cNvPr>
          <p:cNvPicPr>
            <a:picLocks noChangeAspect="1"/>
          </p:cNvPicPr>
          <p:nvPr/>
        </p:nvPicPr>
        <p:blipFill rotWithShape="1">
          <a:blip r:embed="rId4"/>
          <a:srcRect l="9971" t="7458" r="10037" b="29753"/>
          <a:stretch/>
        </p:blipFill>
        <p:spPr>
          <a:xfrm>
            <a:off x="8191948" y="2940982"/>
            <a:ext cx="3711390" cy="3697944"/>
          </a:xfrm>
          <a:prstGeom prst="rect">
            <a:avLst/>
          </a:prstGeom>
        </p:spPr>
      </p:pic>
    </p:spTree>
    <p:extLst>
      <p:ext uri="{BB962C8B-B14F-4D97-AF65-F5344CB8AC3E}">
        <p14:creationId xmlns:p14="http://schemas.microsoft.com/office/powerpoint/2010/main" val="1142610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1BDD9-6F33-4AC2-BCE4-DFC56C545492}"/>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E3F70480-60E9-481B-942D-7EC100EB01EB}"/>
              </a:ext>
            </a:extLst>
          </p:cNvPr>
          <p:cNvSpPr>
            <a:spLocks noGrp="1"/>
          </p:cNvSpPr>
          <p:nvPr>
            <p:ph idx="1"/>
          </p:nvPr>
        </p:nvSpPr>
        <p:spPr/>
        <p:txBody>
          <a:bodyPr/>
          <a:lstStyle/>
          <a:p>
            <a:r>
              <a:rPr lang="en-US" dirty="0"/>
              <a:t>Preliminary</a:t>
            </a:r>
          </a:p>
          <a:p>
            <a:r>
              <a:rPr lang="en-US" dirty="0"/>
              <a:t>Short interval</a:t>
            </a:r>
          </a:p>
          <a:p>
            <a:r>
              <a:rPr lang="en-US" dirty="0"/>
              <a:t>Established clients</a:t>
            </a:r>
          </a:p>
          <a:p>
            <a:r>
              <a:rPr lang="en-US" dirty="0"/>
              <a:t>Disorder specific?</a:t>
            </a:r>
          </a:p>
        </p:txBody>
      </p:sp>
    </p:spTree>
    <p:extLst>
      <p:ext uri="{BB962C8B-B14F-4D97-AF65-F5344CB8AC3E}">
        <p14:creationId xmlns:p14="http://schemas.microsoft.com/office/powerpoint/2010/main" val="1712255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881D-718D-422A-8AB6-946A848D670E}"/>
              </a:ext>
            </a:extLst>
          </p:cNvPr>
          <p:cNvSpPr>
            <a:spLocks noGrp="1"/>
          </p:cNvSpPr>
          <p:nvPr>
            <p:ph type="title"/>
          </p:nvPr>
        </p:nvSpPr>
        <p:spPr/>
        <p:txBody>
          <a:bodyPr/>
          <a:lstStyle/>
          <a:p>
            <a:pPr algn="ctr"/>
            <a:r>
              <a:rPr lang="en-US" sz="9600" dirty="0"/>
              <a:t>Thank You!</a:t>
            </a:r>
          </a:p>
        </p:txBody>
      </p:sp>
      <p:pic>
        <p:nvPicPr>
          <p:cNvPr id="1026" name="Picture 2" descr="Image may contain: 1 person, smiling, indoor">
            <a:extLst>
              <a:ext uri="{FF2B5EF4-FFF2-40B4-BE49-F238E27FC236}">
                <a16:creationId xmlns:a16="http://schemas.microsoft.com/office/drawing/2014/main" id="{5D431FCB-838C-4E17-96C1-C8EE441A89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44" r="19308" b="38449"/>
          <a:stretch/>
        </p:blipFill>
        <p:spPr bwMode="auto">
          <a:xfrm>
            <a:off x="457582" y="1903562"/>
            <a:ext cx="4091414" cy="3956650"/>
          </a:xfrm>
          <a:prstGeom prst="rect">
            <a:avLst/>
          </a:prstGeom>
          <a:noFill/>
          <a:effectLst>
            <a:outerShdw blurRad="177800" dist="152400" dir="2700000" algn="tl" rotWithShape="0">
              <a:prstClr val="black">
                <a:alpha val="80000"/>
              </a:prstClr>
            </a:outerShdw>
          </a:effectLst>
          <a:extLst>
            <a:ext uri="{909E8E84-426E-40DD-AFC4-6F175D3DCCD1}">
              <a14:hiddenFill xmlns:a14="http://schemas.microsoft.com/office/drawing/2010/main">
                <a:solidFill>
                  <a:srgbClr val="FFFFFF"/>
                </a:solidFill>
              </a14:hiddenFill>
            </a:ext>
          </a:extLst>
        </p:spPr>
      </p:pic>
      <p:pic>
        <p:nvPicPr>
          <p:cNvPr id="1028" name="Picture 4" descr="No photo description available.">
            <a:extLst>
              <a:ext uri="{FF2B5EF4-FFF2-40B4-BE49-F238E27FC236}">
                <a16:creationId xmlns:a16="http://schemas.microsoft.com/office/drawing/2014/main" id="{67EDD87A-BC13-4345-9908-701CF35BD266}"/>
              </a:ext>
            </a:extLst>
          </p:cNvPr>
          <p:cNvPicPr>
            <a:picLocks noChangeAspect="1" noChangeArrowheads="1"/>
          </p:cNvPicPr>
          <p:nvPr/>
        </p:nvPicPr>
        <p:blipFill rotWithShape="1">
          <a:blip r:embed="rId3">
            <a:extLst>
              <a:ext uri="{BEBA8EAE-BF5A-486C-A8C5-ECC9F3942E4B}">
                <a14:imgProps xmlns:a14="http://schemas.microsoft.com/office/drawing/2010/main">
                  <a14:imgLayer>
                    <a14:imgEffect>
                      <a14:saturation sat="112000"/>
                    </a14:imgEffect>
                    <a14:imgEffect>
                      <a14:brightnessContrast bright="24000" contrast="1000"/>
                    </a14:imgEffect>
                  </a14:imgLayer>
                </a14:imgProps>
              </a:ext>
              <a:ext uri="{28A0092B-C50C-407E-A947-70E740481C1C}">
                <a14:useLocalDpi xmlns:a14="http://schemas.microsoft.com/office/drawing/2010/main" val="0"/>
              </a:ext>
            </a:extLst>
          </a:blip>
          <a:srcRect t="5732" b="14638"/>
          <a:stretch/>
        </p:blipFill>
        <p:spPr bwMode="auto">
          <a:xfrm>
            <a:off x="4794313" y="1903562"/>
            <a:ext cx="6876551" cy="3956650"/>
          </a:xfrm>
          <a:prstGeom prst="rect">
            <a:avLst/>
          </a:prstGeom>
          <a:noFill/>
          <a:effectLst>
            <a:outerShdw blurRad="177800" dist="152400" dir="2700000" algn="tl" rotWithShape="0">
              <a:prstClr val="black">
                <a:alpha val="8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2E37364-8573-4ECB-8500-A6E3DDF285AB}"/>
              </a:ext>
            </a:extLst>
          </p:cNvPr>
          <p:cNvSpPr txBox="1"/>
          <p:nvPr/>
        </p:nvSpPr>
        <p:spPr>
          <a:xfrm>
            <a:off x="3858883" y="4146428"/>
            <a:ext cx="2668438" cy="3154710"/>
          </a:xfrm>
          <a:prstGeom prst="rect">
            <a:avLst/>
          </a:prstGeom>
          <a:noFill/>
        </p:spPr>
        <p:txBody>
          <a:bodyPr wrap="square" rtlCol="0">
            <a:spAutoFit/>
            <a:scene3d>
              <a:camera prst="orthographicFront"/>
              <a:lightRig rig="flat" dir="t"/>
            </a:scene3d>
            <a:sp3d extrusionH="196850" contourW="12700" prstMaterial="powder">
              <a:bevelT w="209550" h="88900" prst="coolSlant"/>
              <a:contourClr>
                <a:schemeClr val="tx1"/>
              </a:contourClr>
            </a:sp3d>
          </a:bodyPr>
          <a:lstStyle/>
          <a:p>
            <a:r>
              <a:rPr lang="en-US" sz="19900" dirty="0">
                <a:gradFill flip="none" rotWithShape="1">
                  <a:gsLst>
                    <a:gs pos="0">
                      <a:srgbClr val="FF00FF"/>
                    </a:gs>
                    <a:gs pos="29000">
                      <a:srgbClr val="FF00FF"/>
                    </a:gs>
                    <a:gs pos="100000">
                      <a:srgbClr val="7030A0"/>
                    </a:gs>
                  </a:gsLst>
                  <a:lin ang="2700000" scaled="1"/>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a:t>
            </a:r>
            <a:endParaRPr lang="en-US" sz="19900" dirty="0">
              <a:gradFill flip="none" rotWithShape="1">
                <a:gsLst>
                  <a:gs pos="0">
                    <a:srgbClr val="FF00FF"/>
                  </a:gs>
                  <a:gs pos="29000">
                    <a:srgbClr val="FF00FF"/>
                  </a:gs>
                  <a:gs pos="100000">
                    <a:srgbClr val="7030A0"/>
                  </a:gs>
                </a:gsLst>
                <a:lin ang="2700000" scaled="1"/>
                <a:tileRect/>
              </a:gra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49473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6256BC-FAD8-4F5D-AC9B-F2E86BF4694C}"/>
              </a:ext>
            </a:extLst>
          </p:cNvPr>
          <p:cNvSpPr/>
          <p:nvPr/>
        </p:nvSpPr>
        <p:spPr>
          <a:xfrm>
            <a:off x="4478957" y="298383"/>
            <a:ext cx="7344076" cy="523220"/>
          </a:xfrm>
          <a:prstGeom prst="rect">
            <a:avLst/>
          </a:prstGeom>
        </p:spPr>
        <p:txBody>
          <a:bodyPr wrap="square">
            <a:spAutoFit/>
          </a:bodyPr>
          <a:lstStyle/>
          <a:p>
            <a:r>
              <a:rPr lang="en-US" sz="2800" b="1" dirty="0">
                <a:solidFill>
                  <a:schemeClr val="accent5">
                    <a:lumMod val="75000"/>
                  </a:schemeClr>
                </a:solidFill>
              </a:rPr>
              <a:t>Mediation in ACT for Psych. Distress</a:t>
            </a:r>
          </a:p>
        </p:txBody>
      </p:sp>
      <p:graphicFrame>
        <p:nvGraphicFramePr>
          <p:cNvPr id="3" name="Table 2">
            <a:extLst>
              <a:ext uri="{FF2B5EF4-FFF2-40B4-BE49-F238E27FC236}">
                <a16:creationId xmlns:a16="http://schemas.microsoft.com/office/drawing/2014/main" id="{893BC2B4-C879-40B6-86E2-75194F18A420}"/>
              </a:ext>
            </a:extLst>
          </p:cNvPr>
          <p:cNvGraphicFramePr>
            <a:graphicFrameLocks noGrp="1"/>
          </p:cNvGraphicFramePr>
          <p:nvPr/>
        </p:nvGraphicFramePr>
        <p:xfrm>
          <a:off x="1524009" y="954107"/>
          <a:ext cx="9144001" cy="5903892"/>
        </p:xfrm>
        <a:graphic>
          <a:graphicData uri="http://schemas.openxmlformats.org/drawingml/2006/table">
            <a:tbl>
              <a:tblPr firstRow="1" firstCol="1" bandRow="1">
                <a:tableStyleId>{5C22544A-7EE6-4342-B048-85BDC9FD1C3A}</a:tableStyleId>
              </a:tblPr>
              <a:tblGrid>
                <a:gridCol w="636422">
                  <a:extLst>
                    <a:ext uri="{9D8B030D-6E8A-4147-A177-3AD203B41FA5}">
                      <a16:colId xmlns:a16="http://schemas.microsoft.com/office/drawing/2014/main" val="1651346408"/>
                    </a:ext>
                  </a:extLst>
                </a:gridCol>
                <a:gridCol w="357225">
                  <a:extLst>
                    <a:ext uri="{9D8B030D-6E8A-4147-A177-3AD203B41FA5}">
                      <a16:colId xmlns:a16="http://schemas.microsoft.com/office/drawing/2014/main" val="1455593887"/>
                    </a:ext>
                  </a:extLst>
                </a:gridCol>
                <a:gridCol w="450495">
                  <a:extLst>
                    <a:ext uri="{9D8B030D-6E8A-4147-A177-3AD203B41FA5}">
                      <a16:colId xmlns:a16="http://schemas.microsoft.com/office/drawing/2014/main" val="2302637978"/>
                    </a:ext>
                  </a:extLst>
                </a:gridCol>
                <a:gridCol w="668122">
                  <a:extLst>
                    <a:ext uri="{9D8B030D-6E8A-4147-A177-3AD203B41FA5}">
                      <a16:colId xmlns:a16="http://schemas.microsoft.com/office/drawing/2014/main" val="1074326013"/>
                    </a:ext>
                  </a:extLst>
                </a:gridCol>
                <a:gridCol w="710793">
                  <a:extLst>
                    <a:ext uri="{9D8B030D-6E8A-4147-A177-3AD203B41FA5}">
                      <a16:colId xmlns:a16="http://schemas.microsoft.com/office/drawing/2014/main" val="3993410276"/>
                    </a:ext>
                  </a:extLst>
                </a:gridCol>
                <a:gridCol w="1099718">
                  <a:extLst>
                    <a:ext uri="{9D8B030D-6E8A-4147-A177-3AD203B41FA5}">
                      <a16:colId xmlns:a16="http://schemas.microsoft.com/office/drawing/2014/main" val="3413995226"/>
                    </a:ext>
                  </a:extLst>
                </a:gridCol>
                <a:gridCol w="859535">
                  <a:extLst>
                    <a:ext uri="{9D8B030D-6E8A-4147-A177-3AD203B41FA5}">
                      <a16:colId xmlns:a16="http://schemas.microsoft.com/office/drawing/2014/main" val="1158083255"/>
                    </a:ext>
                  </a:extLst>
                </a:gridCol>
                <a:gridCol w="877824">
                  <a:extLst>
                    <a:ext uri="{9D8B030D-6E8A-4147-A177-3AD203B41FA5}">
                      <a16:colId xmlns:a16="http://schemas.microsoft.com/office/drawing/2014/main" val="428666871"/>
                    </a:ext>
                  </a:extLst>
                </a:gridCol>
                <a:gridCol w="903427">
                  <a:extLst>
                    <a:ext uri="{9D8B030D-6E8A-4147-A177-3AD203B41FA5}">
                      <a16:colId xmlns:a16="http://schemas.microsoft.com/office/drawing/2014/main" val="937970034"/>
                    </a:ext>
                  </a:extLst>
                </a:gridCol>
                <a:gridCol w="2580440">
                  <a:extLst>
                    <a:ext uri="{9D8B030D-6E8A-4147-A177-3AD203B41FA5}">
                      <a16:colId xmlns:a16="http://schemas.microsoft.com/office/drawing/2014/main" val="3127365899"/>
                    </a:ext>
                  </a:extLst>
                </a:gridCol>
              </a:tblGrid>
              <a:tr h="481724">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First Author</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Year</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Design</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Population</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Subjects</a:t>
                      </a:r>
                      <a:br>
                        <a:rPr lang="en-US" sz="1000">
                          <a:effectLst/>
                          <a:latin typeface="Times New Roman" panose="02020603050405020304" pitchFamily="18" charset="0"/>
                          <a:cs typeface="Times New Roman" panose="02020603050405020304" pitchFamily="18" charset="0"/>
                        </a:rPr>
                      </a:br>
                      <a:r>
                        <a:rPr lang="en-US" sz="1000">
                          <a:effectLst/>
                          <a:latin typeface="Times New Roman" panose="02020603050405020304" pitchFamily="18" charset="0"/>
                          <a:cs typeface="Times New Roman" panose="02020603050405020304" pitchFamily="18" charset="0"/>
                        </a:rPr>
                        <a:t>(# at follow-up)</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Treatment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Outcome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Mediator</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Mediator Scale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Mediator Results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extLst>
                  <a:ext uri="{0D108BD9-81ED-4DB2-BD59-A6C34878D82A}">
                    <a16:rowId xmlns:a16="http://schemas.microsoft.com/office/drawing/2014/main" val="1894846101"/>
                  </a:ext>
                </a:extLst>
              </a:tr>
              <a:tr h="676520">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Fledderus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2010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RCT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Clinical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93 (81) adults mild/mod distress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8x2hr ACT group vs Waitlist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mental health</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Inflexibility</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AAQ-II</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ACT--&gt; pre-post Δ ↓ Inflexibility--&gt; Δ pre-post ↑ mental health</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extLst>
                  <a:ext uri="{0D108BD9-81ED-4DB2-BD59-A6C34878D82A}">
                    <a16:rowId xmlns:a16="http://schemas.microsoft.com/office/drawing/2014/main" val="3132388987"/>
                  </a:ext>
                </a:extLst>
              </a:tr>
              <a:tr h="676520">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Muto</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2011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 RCT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Community</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70 (68) international students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8wk ACT workbook vs Waitlist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psychiatric distress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Inflexibility</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AAQ</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ACT --&gt; Δ pre-post ↓ Inflexiblity --&gt; Δ pre-4mo ↓ psych distress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extLst>
                  <a:ext uri="{0D108BD9-81ED-4DB2-BD59-A6C34878D82A}">
                    <a16:rowId xmlns:a16="http://schemas.microsoft.com/office/drawing/2014/main" val="3638407143"/>
                  </a:ext>
                </a:extLst>
              </a:tr>
              <a:tr h="871241">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Bohlmeijer</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2011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RCT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Clinical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93 (77) adults with mild to mod distress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8wkx2hr ACT group vs Waitlist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depression</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Inflexibility</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AAQ-II</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ACT --&gt; Δ pre-post ↓ Inflexiblity --&gt; Δ pre-5mo ↓ depressive sxs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extLst>
                  <a:ext uri="{0D108BD9-81ED-4DB2-BD59-A6C34878D82A}">
                    <a16:rowId xmlns:a16="http://schemas.microsoft.com/office/drawing/2014/main" val="2295747121"/>
                  </a:ext>
                </a:extLst>
              </a:tr>
              <a:tr h="1260684">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Morton</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2012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RCT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br>
                        <a:rPr lang="en-US" sz="1000">
                          <a:effectLst/>
                          <a:latin typeface="Times New Roman" panose="02020603050405020304" pitchFamily="18" charset="0"/>
                          <a:cs typeface="Times New Roman" panose="02020603050405020304" pitchFamily="18" charset="0"/>
                        </a:rPr>
                      </a:br>
                      <a:r>
                        <a:rPr lang="en-US" sz="1000">
                          <a:effectLst/>
                          <a:latin typeface="Times New Roman" panose="02020603050405020304" pitchFamily="18" charset="0"/>
                          <a:cs typeface="Times New Roman" panose="02020603050405020304" pitchFamily="18" charset="0"/>
                        </a:rPr>
                        <a:t>Clinical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34 (10) adults with Borderline Personality Disorder (BPD) symptoms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12x2hr ACT group &amp; Public Mental Health Services/Med Management (TAU) vs TAU</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BPD symptoms &amp; hopelessness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Inflexibility</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AAQ-II, DERS &amp;  FFMQ totals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ACT --&gt; pre-post Δ ↓ Inflexiblity --&gt; Δ pre-post ↓ BPD sxs                                                                                                                                                                                                     ACT --&gt; pre-post Δ ↓ Inflexiblity --&gt; Δ pre-post ↓ hopelessness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extLst>
                  <a:ext uri="{0D108BD9-81ED-4DB2-BD59-A6C34878D82A}">
                    <a16:rowId xmlns:a16="http://schemas.microsoft.com/office/drawing/2014/main" val="2719752669"/>
                  </a:ext>
                </a:extLst>
              </a:tr>
              <a:tr h="871241">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Fledderus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2013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RCT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Clinical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376 (250) adults with mild-moderate depr/anx</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9wk. ACT workbook/email support vs Waitlist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depressive &amp; anxious sxs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Inflexibility</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AAQ-II</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ACT --&gt; pre-post Δ ↓ Inflexiblity --&gt; Δ pre-3mo ↓ depressive &amp; anxious sxs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extLst>
                  <a:ext uri="{0D108BD9-81ED-4DB2-BD59-A6C34878D82A}">
                    <a16:rowId xmlns:a16="http://schemas.microsoft.com/office/drawing/2014/main" val="1353376032"/>
                  </a:ext>
                </a:extLst>
              </a:tr>
              <a:tr h="1065962">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Juarascio</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2013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RCT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Clinical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140 (63) women in residential tx for eating disorder</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2xwk. ACT group &amp; behavioral intervention (TAU) vs TAU</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disordered eating symptoms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Inflexibility, Lack of Present Moment Awareness (LPMA)</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gn="ctr">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AAQ-II &amp; DERS total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No mediation</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23" marR="36823" marT="0" marB="0" anchor="ctr"/>
                </a:tc>
                <a:extLst>
                  <a:ext uri="{0D108BD9-81ED-4DB2-BD59-A6C34878D82A}">
                    <a16:rowId xmlns:a16="http://schemas.microsoft.com/office/drawing/2014/main" val="33924368"/>
                  </a:ext>
                </a:extLst>
              </a:tr>
            </a:tbl>
          </a:graphicData>
        </a:graphic>
      </p:graphicFrame>
    </p:spTree>
    <p:extLst>
      <p:ext uri="{BB962C8B-B14F-4D97-AF65-F5344CB8AC3E}">
        <p14:creationId xmlns:p14="http://schemas.microsoft.com/office/powerpoint/2010/main" val="618015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6256BC-FAD8-4F5D-AC9B-F2E86BF4694C}"/>
              </a:ext>
            </a:extLst>
          </p:cNvPr>
          <p:cNvSpPr/>
          <p:nvPr/>
        </p:nvSpPr>
        <p:spPr>
          <a:xfrm>
            <a:off x="4610100" y="-85725"/>
            <a:ext cx="7251434" cy="892552"/>
          </a:xfrm>
          <a:prstGeom prst="rect">
            <a:avLst/>
          </a:prstGeom>
        </p:spPr>
        <p:txBody>
          <a:bodyPr wrap="square">
            <a:spAutoFit/>
          </a:bodyPr>
          <a:lstStyle/>
          <a:p>
            <a:r>
              <a:rPr lang="en-US" sz="2800" b="1" dirty="0">
                <a:solidFill>
                  <a:schemeClr val="accent5">
                    <a:lumMod val="75000"/>
                  </a:schemeClr>
                </a:solidFill>
              </a:rPr>
              <a:t>Mediation in ACT for Psych. Distress </a:t>
            </a:r>
          </a:p>
          <a:p>
            <a:r>
              <a:rPr lang="en-US" sz="2400" b="1" dirty="0">
                <a:solidFill>
                  <a:schemeClr val="accent5">
                    <a:lumMod val="75000"/>
                  </a:schemeClr>
                </a:solidFill>
              </a:rPr>
              <a:t>Cont.</a:t>
            </a:r>
          </a:p>
        </p:txBody>
      </p:sp>
      <p:graphicFrame>
        <p:nvGraphicFramePr>
          <p:cNvPr id="2" name="Table 1">
            <a:extLst>
              <a:ext uri="{FF2B5EF4-FFF2-40B4-BE49-F238E27FC236}">
                <a16:creationId xmlns:a16="http://schemas.microsoft.com/office/drawing/2014/main" id="{BBEB1959-1B0E-4C72-8A5F-9A512AC9B63B}"/>
              </a:ext>
            </a:extLst>
          </p:cNvPr>
          <p:cNvGraphicFramePr>
            <a:graphicFrameLocks noGrp="1"/>
          </p:cNvGraphicFramePr>
          <p:nvPr/>
        </p:nvGraphicFramePr>
        <p:xfrm>
          <a:off x="1524010" y="723110"/>
          <a:ext cx="9143999" cy="6206407"/>
        </p:xfrm>
        <a:graphic>
          <a:graphicData uri="http://schemas.openxmlformats.org/drawingml/2006/table">
            <a:tbl>
              <a:tblPr firstRow="1" firstCol="1" bandRow="1">
                <a:tableStyleId>{5C22544A-7EE6-4342-B048-85BDC9FD1C3A}</a:tableStyleId>
              </a:tblPr>
              <a:tblGrid>
                <a:gridCol w="636423">
                  <a:extLst>
                    <a:ext uri="{9D8B030D-6E8A-4147-A177-3AD203B41FA5}">
                      <a16:colId xmlns:a16="http://schemas.microsoft.com/office/drawing/2014/main" val="1240292881"/>
                    </a:ext>
                  </a:extLst>
                </a:gridCol>
                <a:gridCol w="357225">
                  <a:extLst>
                    <a:ext uri="{9D8B030D-6E8A-4147-A177-3AD203B41FA5}">
                      <a16:colId xmlns:a16="http://schemas.microsoft.com/office/drawing/2014/main" val="3673630241"/>
                    </a:ext>
                  </a:extLst>
                </a:gridCol>
                <a:gridCol w="450495">
                  <a:extLst>
                    <a:ext uri="{9D8B030D-6E8A-4147-A177-3AD203B41FA5}">
                      <a16:colId xmlns:a16="http://schemas.microsoft.com/office/drawing/2014/main" val="318875225"/>
                    </a:ext>
                  </a:extLst>
                </a:gridCol>
                <a:gridCol w="668119">
                  <a:extLst>
                    <a:ext uri="{9D8B030D-6E8A-4147-A177-3AD203B41FA5}">
                      <a16:colId xmlns:a16="http://schemas.microsoft.com/office/drawing/2014/main" val="791974468"/>
                    </a:ext>
                  </a:extLst>
                </a:gridCol>
                <a:gridCol w="710793">
                  <a:extLst>
                    <a:ext uri="{9D8B030D-6E8A-4147-A177-3AD203B41FA5}">
                      <a16:colId xmlns:a16="http://schemas.microsoft.com/office/drawing/2014/main" val="2744327344"/>
                    </a:ext>
                  </a:extLst>
                </a:gridCol>
                <a:gridCol w="1099718">
                  <a:extLst>
                    <a:ext uri="{9D8B030D-6E8A-4147-A177-3AD203B41FA5}">
                      <a16:colId xmlns:a16="http://schemas.microsoft.com/office/drawing/2014/main" val="3109374175"/>
                    </a:ext>
                  </a:extLst>
                </a:gridCol>
                <a:gridCol w="859537">
                  <a:extLst>
                    <a:ext uri="{9D8B030D-6E8A-4147-A177-3AD203B41FA5}">
                      <a16:colId xmlns:a16="http://schemas.microsoft.com/office/drawing/2014/main" val="2857531748"/>
                    </a:ext>
                  </a:extLst>
                </a:gridCol>
                <a:gridCol w="877825">
                  <a:extLst>
                    <a:ext uri="{9D8B030D-6E8A-4147-A177-3AD203B41FA5}">
                      <a16:colId xmlns:a16="http://schemas.microsoft.com/office/drawing/2014/main" val="3533219161"/>
                    </a:ext>
                  </a:extLst>
                </a:gridCol>
                <a:gridCol w="903428">
                  <a:extLst>
                    <a:ext uri="{9D8B030D-6E8A-4147-A177-3AD203B41FA5}">
                      <a16:colId xmlns:a16="http://schemas.microsoft.com/office/drawing/2014/main" val="575594650"/>
                    </a:ext>
                  </a:extLst>
                </a:gridCol>
                <a:gridCol w="2580436">
                  <a:extLst>
                    <a:ext uri="{9D8B030D-6E8A-4147-A177-3AD203B41FA5}">
                      <a16:colId xmlns:a16="http://schemas.microsoft.com/office/drawing/2014/main" val="3009329725"/>
                    </a:ext>
                  </a:extLst>
                </a:gridCol>
              </a:tblGrid>
              <a:tr h="680865">
                <a:tc>
                  <a:txBody>
                    <a:bodyPr/>
                    <a:lstStyle/>
                    <a:p>
                      <a:pPr marL="0" marR="0">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Yadavaia</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2014</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RCT</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Community</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dirty="0">
                          <a:effectLst/>
                          <a:latin typeface="Times New Roman" panose="02020603050405020304" pitchFamily="18" charset="0"/>
                          <a:cs typeface="Times New Roman" panose="02020603050405020304" pitchFamily="18" charset="0"/>
                        </a:rPr>
                        <a:t>73 (65) psych undergrads</a:t>
                      </a:r>
                      <a:endParaRPr lang="en-US" sz="8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6hr ACT workshop vs Waitlist</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psych distress, depressive &amp; anxious sxs</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Inflexibility</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AAQ-II</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ACT --&gt; Δ pre-post ↓ Inflexiblity --&gt; Δ pre-10wk ↓ psych distress</a:t>
                      </a:r>
                      <a:br>
                        <a:rPr lang="en-US" sz="850">
                          <a:effectLst/>
                          <a:latin typeface="Times New Roman" panose="02020603050405020304" pitchFamily="18" charset="0"/>
                          <a:cs typeface="Times New Roman" panose="02020603050405020304" pitchFamily="18" charset="0"/>
                        </a:rPr>
                      </a:br>
                      <a:r>
                        <a:rPr lang="en-US" sz="850">
                          <a:effectLst/>
                          <a:latin typeface="Times New Roman" panose="02020603050405020304" pitchFamily="18" charset="0"/>
                          <a:cs typeface="Times New Roman" panose="02020603050405020304" pitchFamily="18" charset="0"/>
                        </a:rPr>
                        <a:t>ACT --&gt; Δ pre-post ↓ Inflexiblity --&gt; Δ pre-10wk ↓ depressive symptoms</a:t>
                      </a:r>
                      <a:br>
                        <a:rPr lang="en-US" sz="850">
                          <a:effectLst/>
                          <a:latin typeface="Times New Roman" panose="02020603050405020304" pitchFamily="18" charset="0"/>
                          <a:cs typeface="Times New Roman" panose="02020603050405020304" pitchFamily="18" charset="0"/>
                        </a:rPr>
                      </a:br>
                      <a:r>
                        <a:rPr lang="en-US" sz="850">
                          <a:effectLst/>
                          <a:latin typeface="Times New Roman" panose="02020603050405020304" pitchFamily="18" charset="0"/>
                          <a:cs typeface="Times New Roman" panose="02020603050405020304" pitchFamily="18" charset="0"/>
                        </a:rPr>
                        <a:t>ACT --&gt; Δ pre-post ↓ Inflexiblity --&gt; Δ pre-10wk ↓ anxiety</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extLst>
                  <a:ext uri="{0D108BD9-81ED-4DB2-BD59-A6C34878D82A}">
                    <a16:rowId xmlns:a16="http://schemas.microsoft.com/office/drawing/2014/main" val="3269084989"/>
                  </a:ext>
                </a:extLst>
              </a:tr>
              <a:tr h="604851">
                <a:tc>
                  <a:txBody>
                    <a:bodyPr/>
                    <a:lstStyle/>
                    <a:p>
                      <a:pPr marL="0" marR="0">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Niles</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2014</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RCT</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Clinical</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71 (52) outpatient adults with anxiety</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15x1hr ACT ind. vs CBT</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depressive &amp; anxious sxs</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Inflexibility</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dirty="0">
                          <a:effectLst/>
                          <a:latin typeface="Times New Roman" panose="02020603050405020304" pitchFamily="18" charset="0"/>
                          <a:cs typeface="Times New Roman" panose="02020603050405020304" pitchFamily="18" charset="0"/>
                        </a:rPr>
                        <a:t>AAQ</a:t>
                      </a:r>
                      <a:endParaRPr lang="en-US" sz="8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ACT--&gt; Δ pre-post ↓ inflexibility--&gt; Δ pre-post ↓ anxiety &amp; depression sxs</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extLst>
                  <a:ext uri="{0D108BD9-81ED-4DB2-BD59-A6C34878D82A}">
                    <a16:rowId xmlns:a16="http://schemas.microsoft.com/office/drawing/2014/main" val="1894517565"/>
                  </a:ext>
                </a:extLst>
              </a:tr>
              <a:tr h="680940">
                <a:tc>
                  <a:txBody>
                    <a:bodyPr/>
                    <a:lstStyle/>
                    <a:p>
                      <a:pPr marL="0" marR="0">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Frögéli</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2015</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RCT</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Community</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138 (90) new nursing students</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6x2hr ACT group vs Reflection Seminars</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stress &amp; burnout</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dirty="0">
                          <a:effectLst/>
                          <a:latin typeface="Times New Roman" panose="02020603050405020304" pitchFamily="18" charset="0"/>
                          <a:cs typeface="Times New Roman" panose="02020603050405020304" pitchFamily="18" charset="0"/>
                        </a:rPr>
                        <a:t>Inflexibility, Lack of Present Moment Awareness (LPMA)</a:t>
                      </a:r>
                      <a:endParaRPr lang="en-US" sz="8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AFQ-Y, MAAS</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ACT--&gt; Δ pre-post ↓ LPMA--&gt;Δ pre-post ↓ stress                                                                                                                                                                                                           ACT--&gt; Δ pre-post ↓ LPMA--&gt;Δ pre-post ↓ burnout                                                                                                                                                                                                 Inflexibility not significant</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extLst>
                  <a:ext uri="{0D108BD9-81ED-4DB2-BD59-A6C34878D82A}">
                    <a16:rowId xmlns:a16="http://schemas.microsoft.com/office/drawing/2014/main" val="4150126064"/>
                  </a:ext>
                </a:extLst>
              </a:tr>
              <a:tr h="833115">
                <a:tc>
                  <a:txBody>
                    <a:bodyPr/>
                    <a:lstStyle/>
                    <a:p>
                      <a:pPr marL="0" marR="0">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Zarling</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2015</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RCT</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Clinical</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94 (69) adults who engaged in partner aggression</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12x2hr ACT group vs Support/Discussion group</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psych &amp; physical aggression</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Inflexibility</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AAQ-II, DERS total</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ACT--&gt;Δ pre-post ↓ Inflexiblity--&gt; Δ pre-6mo ↓ psych aggression                                                                                                                                                                                ACT--&gt;Δ pre-post ↓ Inflexiblity--&gt; Δ pre-6mo ↓ physical aggression                                                                                                                                                                                      </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extLst>
                  <a:ext uri="{0D108BD9-81ED-4DB2-BD59-A6C34878D82A}">
                    <a16:rowId xmlns:a16="http://schemas.microsoft.com/office/drawing/2014/main" val="2551128204"/>
                  </a:ext>
                </a:extLst>
              </a:tr>
              <a:tr h="757026">
                <a:tc>
                  <a:txBody>
                    <a:bodyPr/>
                    <a:lstStyle/>
                    <a:p>
                      <a:pPr marL="0" marR="0">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Pots</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2016</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RCT</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Clinical</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236 (162) adults with mild-mod depressive symptoms</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9 modules ACT online vs Online Expressive Writing vs Waitlist</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Depressive Symptoms</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Inflexibility, Defusion &amp; Self-as-content</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AAQ-II, FFMQ-SF</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ACT (vs. waitlist) --&gt; Δ pre-post ↓ Inflexiblity --&gt; Δ pre-post ↓ depression</a:t>
                      </a:r>
                      <a:br>
                        <a:rPr lang="en-US" sz="850">
                          <a:effectLst/>
                          <a:latin typeface="Times New Roman" panose="02020603050405020304" pitchFamily="18" charset="0"/>
                          <a:cs typeface="Times New Roman" panose="02020603050405020304" pitchFamily="18" charset="0"/>
                        </a:rPr>
                      </a:br>
                      <a:r>
                        <a:rPr lang="en-US" sz="850">
                          <a:effectLst/>
                          <a:latin typeface="Times New Roman" panose="02020603050405020304" pitchFamily="18" charset="0"/>
                          <a:cs typeface="Times New Roman" panose="02020603050405020304" pitchFamily="18" charset="0"/>
                        </a:rPr>
                        <a:t>ACT (vs. waitlist) --&gt; Δ pre-post ↑ Defusion --&gt; Δ pre-post ↓ depression</a:t>
                      </a:r>
                      <a:br>
                        <a:rPr lang="en-US" sz="850">
                          <a:effectLst/>
                          <a:latin typeface="Times New Roman" panose="02020603050405020304" pitchFamily="18" charset="0"/>
                          <a:cs typeface="Times New Roman" panose="02020603050405020304" pitchFamily="18" charset="0"/>
                        </a:rPr>
                      </a:br>
                      <a:r>
                        <a:rPr lang="en-US" sz="850">
                          <a:effectLst/>
                          <a:latin typeface="Times New Roman" panose="02020603050405020304" pitchFamily="18" charset="0"/>
                          <a:cs typeface="Times New Roman" panose="02020603050405020304" pitchFamily="18" charset="0"/>
                        </a:rPr>
                        <a:t>ACT (vs. waitlist) --&gt; Δ pre-post ↓ Self-as-content --&gt; Δ pre-post ↓ depression</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extLst>
                  <a:ext uri="{0D108BD9-81ED-4DB2-BD59-A6C34878D82A}">
                    <a16:rowId xmlns:a16="http://schemas.microsoft.com/office/drawing/2014/main" val="2729541814"/>
                  </a:ext>
                </a:extLst>
              </a:tr>
              <a:tr h="680940">
                <a:tc>
                  <a:txBody>
                    <a:bodyPr/>
                    <a:lstStyle/>
                    <a:p>
                      <a:pPr marL="0" marR="0">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Forman</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2007</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RCT</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Clinical</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101 (61) university counseling center clients</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~15 session ACT vs Cognitive Tx</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patient functioning, depressive &amp; anxious sxs, QoL</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Inflexibility &amp; Present Moment Awareness</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dirty="0">
                          <a:effectLst/>
                          <a:latin typeface="Times New Roman" panose="02020603050405020304" pitchFamily="18" charset="0"/>
                          <a:cs typeface="Times New Roman" panose="02020603050405020304" pitchFamily="18" charset="0"/>
                        </a:rPr>
                        <a:t>AAQ &amp; KIMS</a:t>
                      </a:r>
                      <a:endParaRPr lang="en-US" sz="8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ACT (vs. waitlist) --&gt; Δ pre-post ↓ Inflexiblity --&gt; Δ pre-post better on all outcomes</a:t>
                      </a:r>
                      <a:br>
                        <a:rPr lang="en-US" sz="850">
                          <a:effectLst/>
                          <a:latin typeface="Times New Roman" panose="02020603050405020304" pitchFamily="18" charset="0"/>
                          <a:cs typeface="Times New Roman" panose="02020603050405020304" pitchFamily="18" charset="0"/>
                        </a:rPr>
                      </a:br>
                      <a:r>
                        <a:rPr lang="en-US" sz="850">
                          <a:effectLst/>
                          <a:latin typeface="Times New Roman" panose="02020603050405020304" pitchFamily="18" charset="0"/>
                          <a:cs typeface="Times New Roman" panose="02020603050405020304" pitchFamily="18" charset="0"/>
                        </a:rPr>
                        <a:t>ACT (vs. waitlist) --&gt; Δ pre-post ↑ PMA --&gt; Δ pre-post better on all outcomes</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extLst>
                  <a:ext uri="{0D108BD9-81ED-4DB2-BD59-A6C34878D82A}">
                    <a16:rowId xmlns:a16="http://schemas.microsoft.com/office/drawing/2014/main" val="142963126"/>
                  </a:ext>
                </a:extLst>
              </a:tr>
              <a:tr h="1213554">
                <a:tc>
                  <a:txBody>
                    <a:bodyPr/>
                    <a:lstStyle/>
                    <a:p>
                      <a:pPr marL="0" marR="0">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Levin</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2017</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RCT</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Community</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79 (76) college students </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6 ACT online modules vs Waitlist</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psych distress, depressive &amp; anxious sxs, positive mental health, social well-being, academic concern</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Contact with Values, &amp; Experiential Avoidance</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gn="ctr">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VQ &amp; PMS</a:t>
                      </a: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a:txBody>
                    <a:bodyPr/>
                    <a:lstStyle/>
                    <a:p>
                      <a:pPr marL="0" marR="0">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ACT --&gt; Δ pre-post ↑ Contact w/ Values --&gt; Δ pre-post better on all outcomes </a:t>
                      </a:r>
                    </a:p>
                    <a:p>
                      <a:pPr marL="0" marR="0">
                        <a:lnSpc>
                          <a:spcPct val="107000"/>
                        </a:lnSpc>
                        <a:spcBef>
                          <a:spcPts val="0"/>
                        </a:spcBef>
                        <a:spcAft>
                          <a:spcPts val="0"/>
                        </a:spcAft>
                      </a:pPr>
                      <a:r>
                        <a:rPr lang="en-US" sz="850">
                          <a:effectLst/>
                          <a:latin typeface="Times New Roman" panose="02020603050405020304" pitchFamily="18" charset="0"/>
                          <a:cs typeface="Times New Roman" panose="02020603050405020304" pitchFamily="18" charset="0"/>
                        </a:rPr>
                        <a:t>ACT --&gt; Δ pre-post ↓ Experiential Avoidance --&gt; Δ pre-post better on all outcomes</a:t>
                      </a:r>
                      <a:br>
                        <a:rPr lang="en-US" sz="850">
                          <a:effectLst/>
                          <a:latin typeface="Times New Roman" panose="02020603050405020304" pitchFamily="18" charset="0"/>
                          <a:cs typeface="Times New Roman" panose="02020603050405020304" pitchFamily="18" charset="0"/>
                        </a:rPr>
                      </a:br>
                      <a:endParaRPr lang="en-US" sz="85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extLst>
                  <a:ext uri="{0D108BD9-81ED-4DB2-BD59-A6C34878D82A}">
                    <a16:rowId xmlns:a16="http://schemas.microsoft.com/office/drawing/2014/main" val="2166033388"/>
                  </a:ext>
                </a:extLst>
              </a:tr>
              <a:tr h="452602">
                <a:tc gridSpan="10">
                  <a:txBody>
                    <a:bodyPr/>
                    <a:lstStyle/>
                    <a:p>
                      <a:pPr marL="0" marR="0">
                        <a:lnSpc>
                          <a:spcPct val="107000"/>
                        </a:lnSpc>
                        <a:spcBef>
                          <a:spcPts val="0"/>
                        </a:spcBef>
                        <a:spcAft>
                          <a:spcPts val="0"/>
                        </a:spcAft>
                      </a:pPr>
                      <a:r>
                        <a:rPr lang="en-US" sz="850" dirty="0">
                          <a:effectLst/>
                          <a:latin typeface="Times New Roman" panose="02020603050405020304" pitchFamily="18" charset="0"/>
                          <a:cs typeface="Times New Roman" panose="02020603050405020304" pitchFamily="18" charset="0"/>
                        </a:rPr>
                        <a:t>NOTE: </a:t>
                      </a:r>
                      <a:r>
                        <a:rPr lang="en-US" sz="850" baseline="30000" dirty="0">
                          <a:effectLst/>
                          <a:latin typeface="Times New Roman" panose="02020603050405020304" pitchFamily="18" charset="0"/>
                          <a:cs typeface="Times New Roman" panose="02020603050405020304" pitchFamily="18" charset="0"/>
                        </a:rPr>
                        <a:t>NEW</a:t>
                      </a:r>
                      <a:r>
                        <a:rPr lang="en-US" sz="850" dirty="0">
                          <a:effectLst/>
                          <a:latin typeface="Times New Roman" panose="02020603050405020304" pitchFamily="18" charset="0"/>
                          <a:cs typeface="Times New Roman" panose="02020603050405020304" pitchFamily="18" charset="0"/>
                        </a:rPr>
                        <a:t> = New scale created for the study or a scale very focused on specific population/presenting problem. AAQ-II = Revised Acceptance and Awareness Questionnaire; AAQ = Acceptance and Awareness Questionnaire; AFQ-Y = Avoidance and Fusion Questionnaire for Youth; DERS = Difficulties in Emotion Regulation Scale; FFMQ = Five Facet Mindfulness Questionnaire; FFMQ-SF = Five Facet Mindfulness Questionnaire Short Form; MAAS = Mindful Attention and Awareness Scale; KIMS = Kentucky Inventory of Mindfulness Skills; VQ = Valuing Questionnaire; PMS = Philadelphia Mindfulness Scale.</a:t>
                      </a:r>
                      <a:endParaRPr lang="en-US" sz="8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905" marR="2990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3314052"/>
                  </a:ext>
                </a:extLst>
              </a:tr>
            </a:tbl>
          </a:graphicData>
        </a:graphic>
      </p:graphicFrame>
    </p:spTree>
    <p:extLst>
      <p:ext uri="{BB962C8B-B14F-4D97-AF65-F5344CB8AC3E}">
        <p14:creationId xmlns:p14="http://schemas.microsoft.com/office/powerpoint/2010/main" val="1441346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DDC0FE-B951-4219-B741-2733CB016B2E}"/>
              </a:ext>
            </a:extLst>
          </p:cNvPr>
          <p:cNvPicPr>
            <a:picLocks noChangeAspect="1"/>
          </p:cNvPicPr>
          <p:nvPr/>
        </p:nvPicPr>
        <p:blipFill>
          <a:blip/>
          <a:stretch>
            <a:fillRect/>
          </a:stretch>
        </p:blipFill>
        <p:spPr>
          <a:xfrm>
            <a:off x="1491921" y="1108"/>
            <a:ext cx="9300361" cy="6856901"/>
          </a:xfrm>
          <a:prstGeom prst="rect">
            <a:avLst/>
          </a:prstGeom>
        </p:spPr>
      </p:pic>
    </p:spTree>
    <p:extLst>
      <p:ext uri="{BB962C8B-B14F-4D97-AF65-F5344CB8AC3E}">
        <p14:creationId xmlns:p14="http://schemas.microsoft.com/office/powerpoint/2010/main" val="8545151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71F2C3-3AAD-4CC5-B336-94384A51656B}"/>
              </a:ext>
            </a:extLst>
          </p:cNvPr>
          <p:cNvPicPr>
            <a:picLocks noChangeAspect="1"/>
          </p:cNvPicPr>
          <p:nvPr/>
        </p:nvPicPr>
        <p:blipFill>
          <a:blip/>
          <a:stretch>
            <a:fillRect/>
          </a:stretch>
        </p:blipFill>
        <p:spPr>
          <a:xfrm>
            <a:off x="693517" y="258184"/>
            <a:ext cx="10555396" cy="6454588"/>
          </a:xfrm>
          <a:prstGeom prst="rect">
            <a:avLst/>
          </a:prstGeom>
        </p:spPr>
      </p:pic>
    </p:spTree>
    <p:extLst>
      <p:ext uri="{BB962C8B-B14F-4D97-AF65-F5344CB8AC3E}">
        <p14:creationId xmlns:p14="http://schemas.microsoft.com/office/powerpoint/2010/main" val="3191380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58A651-A7AA-4F5F-A9F1-77EAA6104D96}"/>
              </a:ext>
            </a:extLst>
          </p:cNvPr>
          <p:cNvPicPr>
            <a:picLocks noGrp="1" noChangeAspect="1"/>
          </p:cNvPicPr>
          <p:nvPr>
            <p:ph idx="4294967295"/>
          </p:nvPr>
        </p:nvPicPr>
        <p:blipFill>
          <a:blip/>
          <a:stretch>
            <a:fillRect/>
          </a:stretch>
        </p:blipFill>
        <p:spPr>
          <a:xfrm>
            <a:off x="379319" y="283566"/>
            <a:ext cx="10394465" cy="6350963"/>
          </a:xfrm>
          <a:prstGeom prst="rect">
            <a:avLst/>
          </a:prstGeom>
        </p:spPr>
      </p:pic>
    </p:spTree>
    <p:extLst>
      <p:ext uri="{BB962C8B-B14F-4D97-AF65-F5344CB8AC3E}">
        <p14:creationId xmlns:p14="http://schemas.microsoft.com/office/powerpoint/2010/main" val="3098647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35362-BE22-48EF-8E09-76A1C46213CD}"/>
              </a:ext>
            </a:extLst>
          </p:cNvPr>
          <p:cNvSpPr>
            <a:spLocks noGrp="1"/>
          </p:cNvSpPr>
          <p:nvPr>
            <p:ph type="title"/>
          </p:nvPr>
        </p:nvSpPr>
        <p:spPr/>
        <p:txBody>
          <a:bodyPr/>
          <a:lstStyle/>
          <a:p>
            <a:r>
              <a:rPr lang="en-US" b="1" dirty="0"/>
              <a:t>AAQ-II</a:t>
            </a:r>
            <a:r>
              <a:rPr lang="en-US" dirty="0"/>
              <a:t> Items</a:t>
            </a:r>
          </a:p>
        </p:txBody>
      </p:sp>
      <p:sp>
        <p:nvSpPr>
          <p:cNvPr id="4" name="Content Placeholder 4">
            <a:extLst>
              <a:ext uri="{FF2B5EF4-FFF2-40B4-BE49-F238E27FC236}">
                <a16:creationId xmlns:a16="http://schemas.microsoft.com/office/drawing/2014/main" id="{8CC37EB4-3A7E-4F0F-B258-3C3F9A7F3B8F}"/>
              </a:ext>
            </a:extLst>
          </p:cNvPr>
          <p:cNvSpPr>
            <a:spLocks noGrp="1"/>
          </p:cNvSpPr>
          <p:nvPr>
            <p:ph idx="1"/>
          </p:nvPr>
        </p:nvSpPr>
        <p:spPr>
          <a:xfrm>
            <a:off x="2118368" y="2194560"/>
            <a:ext cx="8068377" cy="4270408"/>
          </a:xfrm>
        </p:spPr>
        <p:txBody>
          <a:bodyPr>
            <a:normAutofit fontScale="47500" lnSpcReduction="20000"/>
          </a:bodyPr>
          <a:lstStyle/>
          <a:p>
            <a:r>
              <a:rPr lang="en-US" dirty="0"/>
              <a:t>My painful experiences and memories make it difficult for me to live a life that I would value.</a:t>
            </a:r>
          </a:p>
          <a:p>
            <a:r>
              <a:rPr lang="en-US" dirty="0"/>
              <a:t>I am afraid of my feelings.</a:t>
            </a:r>
          </a:p>
          <a:p>
            <a:r>
              <a:rPr lang="en-US" dirty="0"/>
              <a:t>I worry about not being able to control my worries and feelings.</a:t>
            </a:r>
          </a:p>
          <a:p>
            <a:r>
              <a:rPr lang="en-US" dirty="0"/>
              <a:t>My painful memories prevent me from having a fulfilling life. </a:t>
            </a:r>
          </a:p>
          <a:p>
            <a:r>
              <a:rPr lang="en-US" dirty="0"/>
              <a:t>Emotions cause problems in my life. </a:t>
            </a:r>
          </a:p>
          <a:p>
            <a:r>
              <a:rPr lang="en-US" dirty="0"/>
              <a:t>It seems like most people are handling their lives better than I am. </a:t>
            </a:r>
          </a:p>
          <a:p>
            <a:r>
              <a:rPr lang="en-US" dirty="0"/>
              <a:t>Worries get in the way of my success. </a:t>
            </a:r>
          </a:p>
          <a:p>
            <a:endParaRPr lang="en-US" dirty="0"/>
          </a:p>
        </p:txBody>
      </p:sp>
    </p:spTree>
    <p:extLst>
      <p:ext uri="{BB962C8B-B14F-4D97-AF65-F5344CB8AC3E}">
        <p14:creationId xmlns:p14="http://schemas.microsoft.com/office/powerpoint/2010/main" val="3748795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45D1-12FA-4F05-BC39-D8A444791DD2}"/>
              </a:ext>
            </a:extLst>
          </p:cNvPr>
          <p:cNvSpPr>
            <a:spLocks noGrp="1"/>
          </p:cNvSpPr>
          <p:nvPr>
            <p:ph type="title"/>
          </p:nvPr>
        </p:nvSpPr>
        <p:spPr/>
        <p:txBody>
          <a:bodyPr/>
          <a:lstStyle/>
          <a:p>
            <a:r>
              <a:rPr lang="en-US" dirty="0"/>
              <a:t>Satisfaction with Life Scale</a:t>
            </a:r>
          </a:p>
        </p:txBody>
      </p:sp>
      <p:pic>
        <p:nvPicPr>
          <p:cNvPr id="5" name="Content Placeholder 4">
            <a:extLst>
              <a:ext uri="{FF2B5EF4-FFF2-40B4-BE49-F238E27FC236}">
                <a16:creationId xmlns:a16="http://schemas.microsoft.com/office/drawing/2014/main" id="{AFCC6328-D433-45DD-86A6-8585D7D01622}"/>
              </a:ext>
            </a:extLst>
          </p:cNvPr>
          <p:cNvPicPr>
            <a:picLocks noGrp="1" noChangeAspect="1"/>
          </p:cNvPicPr>
          <p:nvPr>
            <p:ph idx="1"/>
          </p:nvPr>
        </p:nvPicPr>
        <p:blipFill>
          <a:blip/>
          <a:stretch>
            <a:fillRect/>
          </a:stretch>
        </p:blipFill>
        <p:spPr>
          <a:xfrm>
            <a:off x="1524001" y="2874495"/>
            <a:ext cx="17281163" cy="2796651"/>
          </a:xfrm>
          <a:prstGeom prst="rect">
            <a:avLst/>
          </a:prstGeom>
        </p:spPr>
      </p:pic>
    </p:spTree>
    <p:extLst>
      <p:ext uri="{BB962C8B-B14F-4D97-AF65-F5344CB8AC3E}">
        <p14:creationId xmlns:p14="http://schemas.microsoft.com/office/powerpoint/2010/main" val="3396227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01C6319-B540-4357-BA7C-78E2E853C35A}"/>
              </a:ext>
            </a:extLst>
          </p:cNvPr>
          <p:cNvGrpSpPr/>
          <p:nvPr/>
        </p:nvGrpSpPr>
        <p:grpSpPr>
          <a:xfrm>
            <a:off x="3908740" y="1147302"/>
            <a:ext cx="4250659" cy="4694388"/>
            <a:chOff x="6136103" y="740228"/>
            <a:chExt cx="3889640" cy="4084436"/>
          </a:xfrm>
          <a:effectLst>
            <a:outerShdw blurRad="101600" dist="76200" dir="2700000" algn="tl" rotWithShape="0">
              <a:prstClr val="black">
                <a:alpha val="70000"/>
              </a:prstClr>
            </a:outerShdw>
          </a:effectLst>
        </p:grpSpPr>
        <p:cxnSp>
          <p:nvCxnSpPr>
            <p:cNvPr id="5" name="Straight Connector 4">
              <a:extLst>
                <a:ext uri="{FF2B5EF4-FFF2-40B4-BE49-F238E27FC236}">
                  <a16:creationId xmlns:a16="http://schemas.microsoft.com/office/drawing/2014/main" id="{5D447994-A1BD-459E-96D2-A25F85CAD36C}"/>
                </a:ext>
              </a:extLst>
            </p:cNvPr>
            <p:cNvCxnSpPr>
              <a:stCxn id="14" idx="3"/>
              <a:endCxn id="14" idx="0"/>
            </p:cNvCxnSpPr>
            <p:nvPr/>
          </p:nvCxnSpPr>
          <p:spPr>
            <a:xfrm flipH="1" flipV="1">
              <a:off x="8080924" y="740228"/>
              <a:ext cx="1" cy="4084436"/>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326102E-96A6-486E-BBDC-9724D3AC0C8F}"/>
                </a:ext>
              </a:extLst>
            </p:cNvPr>
            <p:cNvGrpSpPr/>
            <p:nvPr/>
          </p:nvGrpSpPr>
          <p:grpSpPr>
            <a:xfrm>
              <a:off x="6136103" y="740228"/>
              <a:ext cx="3889640" cy="4084435"/>
              <a:chOff x="6128658" y="740228"/>
              <a:chExt cx="3897085" cy="4071257"/>
            </a:xfrm>
          </p:grpSpPr>
          <p:cxnSp>
            <p:nvCxnSpPr>
              <p:cNvPr id="7" name="Straight Connector 6">
                <a:extLst>
                  <a:ext uri="{FF2B5EF4-FFF2-40B4-BE49-F238E27FC236}">
                    <a16:creationId xmlns:a16="http://schemas.microsoft.com/office/drawing/2014/main" id="{1AF49688-84ED-4B7A-9E7A-1B36D4F35D33}"/>
                  </a:ext>
                </a:extLst>
              </p:cNvPr>
              <p:cNvCxnSpPr>
                <a:cxnSpLocks/>
              </p:cNvCxnSpPr>
              <p:nvPr/>
            </p:nvCxnSpPr>
            <p:spPr>
              <a:xfrm>
                <a:off x="6128660" y="1664789"/>
                <a:ext cx="3897081" cy="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16B54F-5183-4DED-B16D-BE4190EC2ED7}"/>
                  </a:ext>
                </a:extLst>
              </p:cNvPr>
              <p:cNvCxnSpPr>
                <a:cxnSpLocks/>
                <a:endCxn id="14" idx="2"/>
              </p:cNvCxnSpPr>
              <p:nvPr/>
            </p:nvCxnSpPr>
            <p:spPr>
              <a:xfrm>
                <a:off x="6128659" y="1664789"/>
                <a:ext cx="3897083" cy="222509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00042B-8720-4C15-9E03-96226AB14B20}"/>
                  </a:ext>
                </a:extLst>
              </p:cNvPr>
              <p:cNvCxnSpPr>
                <a:cxnSpLocks/>
                <a:stCxn id="14" idx="0"/>
              </p:cNvCxnSpPr>
              <p:nvPr/>
            </p:nvCxnSpPr>
            <p:spPr>
              <a:xfrm>
                <a:off x="8077202" y="740228"/>
                <a:ext cx="1948538" cy="3149649"/>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7750A9-1C33-4BCA-82B5-87323B683D49}"/>
                  </a:ext>
                </a:extLst>
              </p:cNvPr>
              <p:cNvCxnSpPr>
                <a:cxnSpLocks/>
                <a:endCxn id="14" idx="3"/>
              </p:cNvCxnSpPr>
              <p:nvPr/>
            </p:nvCxnSpPr>
            <p:spPr>
              <a:xfrm>
                <a:off x="6128658" y="1664789"/>
                <a:ext cx="1948544" cy="3146696"/>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D56152A-E641-4494-94EB-6CFFAFCB8380}"/>
                  </a:ext>
                </a:extLst>
              </p:cNvPr>
              <p:cNvCxnSpPr>
                <a:cxnSpLocks/>
                <a:stCxn id="14" idx="3"/>
              </p:cNvCxnSpPr>
              <p:nvPr/>
            </p:nvCxnSpPr>
            <p:spPr>
              <a:xfrm flipV="1">
                <a:off x="8077202" y="1664789"/>
                <a:ext cx="1948539" cy="3146696"/>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3138145-8308-43C3-884D-39DD94DF55B4}"/>
                  </a:ext>
                </a:extLst>
              </p:cNvPr>
              <p:cNvGrpSpPr/>
              <p:nvPr/>
            </p:nvGrpSpPr>
            <p:grpSpPr>
              <a:xfrm>
                <a:off x="6128660" y="740228"/>
                <a:ext cx="3897083" cy="4071257"/>
                <a:chOff x="6128660" y="740228"/>
                <a:chExt cx="3897083" cy="4071257"/>
              </a:xfrm>
            </p:grpSpPr>
            <p:sp>
              <p:nvSpPr>
                <p:cNvPr id="14" name="Hexagon 13">
                  <a:extLst>
                    <a:ext uri="{FF2B5EF4-FFF2-40B4-BE49-F238E27FC236}">
                      <a16:creationId xmlns:a16="http://schemas.microsoft.com/office/drawing/2014/main" id="{98A91F14-D8D4-4A9A-B197-D7CB53A15370}"/>
                    </a:ext>
                  </a:extLst>
                </p:cNvPr>
                <p:cNvSpPr/>
                <p:nvPr/>
              </p:nvSpPr>
              <p:spPr>
                <a:xfrm rot="16200000">
                  <a:off x="6041573" y="827315"/>
                  <a:ext cx="4071257" cy="3897083"/>
                </a:xfrm>
                <a:prstGeom prst="hexagon">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Maiandra DmBd GD" panose="020F0802020208030404" pitchFamily="34" charset="0"/>
                  </a:endParaRPr>
                </a:p>
              </p:txBody>
            </p:sp>
            <p:cxnSp>
              <p:nvCxnSpPr>
                <p:cNvPr id="15" name="Straight Connector 14">
                  <a:extLst>
                    <a:ext uri="{FF2B5EF4-FFF2-40B4-BE49-F238E27FC236}">
                      <a16:creationId xmlns:a16="http://schemas.microsoft.com/office/drawing/2014/main" id="{B8421A46-932E-41E1-8313-752FC2D64C1A}"/>
                    </a:ext>
                  </a:extLst>
                </p:cNvPr>
                <p:cNvCxnSpPr>
                  <a:cxnSpLocks/>
                  <a:stCxn id="14" idx="4"/>
                </p:cNvCxnSpPr>
                <p:nvPr/>
              </p:nvCxnSpPr>
              <p:spPr>
                <a:xfrm>
                  <a:off x="6128661" y="3889878"/>
                  <a:ext cx="3897080" cy="1"/>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65097C-9BBF-41B1-A5FD-C3775EF2E61A}"/>
                    </a:ext>
                  </a:extLst>
                </p:cNvPr>
                <p:cNvCxnSpPr>
                  <a:cxnSpLocks/>
                  <a:stCxn id="14" idx="4"/>
                </p:cNvCxnSpPr>
                <p:nvPr/>
              </p:nvCxnSpPr>
              <p:spPr>
                <a:xfrm flipV="1">
                  <a:off x="6128661" y="1664789"/>
                  <a:ext cx="3897080" cy="222509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4A3845-B081-4FD6-A405-3E5AE2FC6287}"/>
                    </a:ext>
                  </a:extLst>
                </p:cNvPr>
                <p:cNvCxnSpPr>
                  <a:cxnSpLocks/>
                  <a:stCxn id="14" idx="4"/>
                  <a:endCxn id="14" idx="0"/>
                </p:cNvCxnSpPr>
                <p:nvPr/>
              </p:nvCxnSpPr>
              <p:spPr>
                <a:xfrm flipV="1">
                  <a:off x="6128661" y="740228"/>
                  <a:ext cx="1948541" cy="314965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BBC9AE9-E011-418B-AD20-118745F01D98}"/>
                    </a:ext>
                  </a:extLst>
                </p:cNvPr>
                <p:cNvSpPr/>
                <p:nvPr/>
              </p:nvSpPr>
              <p:spPr>
                <a:xfrm>
                  <a:off x="7267074" y="2009274"/>
                  <a:ext cx="1648326" cy="1431757"/>
                </a:xfrm>
                <a:prstGeom prst="ellipse">
                  <a:avLst/>
                </a:prstGeom>
                <a:gradFill flip="none" rotWithShape="1">
                  <a:gsLst>
                    <a:gs pos="25000">
                      <a:srgbClr val="ECFE7E"/>
                    </a:gs>
                    <a:gs pos="85000">
                      <a:srgbClr val="FFA7F2"/>
                    </a:gs>
                  </a:gsLst>
                  <a:path path="circle">
                    <a:fillToRect l="100000" t="100000"/>
                  </a:path>
                  <a:tileRect r="-100000" b="-100000"/>
                </a:gra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Maiandra DmBd GD" panose="020F0802020208030404" pitchFamily="34" charset="0"/>
                  </a:endParaRPr>
                </a:p>
              </p:txBody>
            </p:sp>
          </p:grpSp>
          <p:sp>
            <p:nvSpPr>
              <p:cNvPr id="13" name="TextBox 12">
                <a:extLst>
                  <a:ext uri="{FF2B5EF4-FFF2-40B4-BE49-F238E27FC236}">
                    <a16:creationId xmlns:a16="http://schemas.microsoft.com/office/drawing/2014/main" id="{4A456F96-DD8C-4E03-9347-05218103F29F}"/>
                  </a:ext>
                </a:extLst>
              </p:cNvPr>
              <p:cNvSpPr txBox="1"/>
              <p:nvPr/>
            </p:nvSpPr>
            <p:spPr>
              <a:xfrm>
                <a:off x="6533703" y="2385401"/>
                <a:ext cx="3086992" cy="667306"/>
              </a:xfrm>
              <a:prstGeom prst="rect">
                <a:avLst/>
              </a:prstGeom>
              <a:noFill/>
              <a:ln>
                <a:noFill/>
              </a:ln>
            </p:spPr>
            <p:txBody>
              <a:bodyPr wrap="square" rtlCol="0">
                <a:spAutoFit/>
              </a:bodyPr>
              <a:lstStyle/>
              <a:p>
                <a:pPr algn="ctr"/>
                <a:r>
                  <a:rPr lang="en-US" sz="4400" b="1" dirty="0">
                    <a:ln w="9525">
                      <a:solidFill>
                        <a:schemeClr val="bg1"/>
                      </a:solidFill>
                      <a:prstDash val="solid"/>
                    </a:ln>
                    <a:solidFill>
                      <a:schemeClr val="bg1"/>
                    </a:solidFill>
                    <a:effectLst>
                      <a:outerShdw blurRad="152400" dist="152400" dir="2700000" algn="tl" rotWithShape="0">
                        <a:schemeClr val="tx1">
                          <a:alpha val="80000"/>
                        </a:schemeClr>
                      </a:outerShdw>
                    </a:effectLst>
                    <a:latin typeface="Maiandra DmBd GD" panose="020F0802020208030404" pitchFamily="34" charset="0"/>
                    <a:cs typeface="Times New Roman" panose="02020603050405020304" pitchFamily="18" charset="0"/>
                  </a:rPr>
                  <a:t>Inflexibility </a:t>
                </a:r>
              </a:p>
            </p:txBody>
          </p:sp>
        </p:grpSp>
      </p:grpSp>
      <p:sp>
        <p:nvSpPr>
          <p:cNvPr id="19" name="TextBox 18">
            <a:extLst>
              <a:ext uri="{FF2B5EF4-FFF2-40B4-BE49-F238E27FC236}">
                <a16:creationId xmlns:a16="http://schemas.microsoft.com/office/drawing/2014/main" id="{66901BE8-A108-4F4A-9437-8A4110467CA6}"/>
              </a:ext>
            </a:extLst>
          </p:cNvPr>
          <p:cNvSpPr txBox="1"/>
          <p:nvPr/>
        </p:nvSpPr>
        <p:spPr>
          <a:xfrm>
            <a:off x="4083332" y="49583"/>
            <a:ext cx="3901475" cy="1200329"/>
          </a:xfrm>
          <a:prstGeom prst="rect">
            <a:avLst/>
          </a:prstGeom>
          <a:noFill/>
          <a:effectLst>
            <a:outerShdw blurRad="152400" dist="152400" dir="2700000" algn="tl" rotWithShape="0">
              <a:prstClr val="black">
                <a:alpha val="70000"/>
              </a:prstClr>
            </a:outerShdw>
          </a:effectLst>
        </p:spPr>
        <p:txBody>
          <a:bodyPr wrap="square" rtlCol="0">
            <a:spAutoFit/>
          </a:bodyPr>
          <a:lstStyle/>
          <a:p>
            <a:pPr algn="ctr"/>
            <a:r>
              <a:rPr lang="en-US" sz="3600" dirty="0">
                <a:solidFill>
                  <a:schemeClr val="bg1"/>
                </a:solidFill>
                <a:latin typeface="Maiandra DmBd GD" panose="020F0802020208030404" pitchFamily="34" charset="0"/>
                <a:cs typeface="Times New Roman" panose="02020603050405020304" pitchFamily="18" charset="0"/>
              </a:rPr>
              <a:t>Inattention</a:t>
            </a:r>
            <a:br>
              <a:rPr lang="en-US" sz="3600" dirty="0">
                <a:solidFill>
                  <a:schemeClr val="bg1"/>
                </a:solidFill>
                <a:latin typeface="Maiandra DmBd GD" panose="020F0802020208030404" pitchFamily="34" charset="0"/>
                <a:cs typeface="Times New Roman" panose="02020603050405020304" pitchFamily="18" charset="0"/>
              </a:rPr>
            </a:br>
            <a:r>
              <a:rPr lang="en-US" sz="3600" dirty="0">
                <a:solidFill>
                  <a:schemeClr val="bg1"/>
                </a:solidFill>
                <a:latin typeface="Maiandra DmBd GD" panose="020F0802020208030404" pitchFamily="34" charset="0"/>
                <a:cs typeface="Times New Roman" panose="02020603050405020304" pitchFamily="18" charset="0"/>
              </a:rPr>
              <a:t>Unawareness</a:t>
            </a:r>
          </a:p>
        </p:txBody>
      </p:sp>
      <p:sp>
        <p:nvSpPr>
          <p:cNvPr id="20" name="TextBox 19">
            <a:extLst>
              <a:ext uri="{FF2B5EF4-FFF2-40B4-BE49-F238E27FC236}">
                <a16:creationId xmlns:a16="http://schemas.microsoft.com/office/drawing/2014/main" id="{F6264AF6-10C5-455A-8593-654F6557495C}"/>
              </a:ext>
            </a:extLst>
          </p:cNvPr>
          <p:cNvSpPr txBox="1"/>
          <p:nvPr/>
        </p:nvSpPr>
        <p:spPr>
          <a:xfrm>
            <a:off x="8217660" y="1556832"/>
            <a:ext cx="3745740" cy="1200329"/>
          </a:xfrm>
          <a:prstGeom prst="rect">
            <a:avLst/>
          </a:prstGeom>
          <a:noFill/>
          <a:effectLst>
            <a:outerShdw blurRad="152400" dist="152400" dir="2700000" algn="tl" rotWithShape="0">
              <a:prstClr val="black">
                <a:alpha val="70000"/>
              </a:prstClr>
            </a:outerShdw>
          </a:effectLst>
        </p:spPr>
        <p:txBody>
          <a:bodyPr wrap="square" rtlCol="0">
            <a:spAutoFit/>
          </a:bodyPr>
          <a:lstStyle/>
          <a:p>
            <a:r>
              <a:rPr lang="en-US" sz="3600" dirty="0">
                <a:solidFill>
                  <a:schemeClr val="bg1"/>
                </a:solidFill>
                <a:latin typeface="Maiandra DmBd GD" panose="020F0802020208030404" pitchFamily="34" charset="0"/>
                <a:cs typeface="Times New Roman" panose="02020603050405020304" pitchFamily="18" charset="0"/>
              </a:rPr>
              <a:t>Lack of Contact w/ Values</a:t>
            </a:r>
          </a:p>
        </p:txBody>
      </p:sp>
      <p:sp>
        <p:nvSpPr>
          <p:cNvPr id="21" name="TextBox 20">
            <a:extLst>
              <a:ext uri="{FF2B5EF4-FFF2-40B4-BE49-F238E27FC236}">
                <a16:creationId xmlns:a16="http://schemas.microsoft.com/office/drawing/2014/main" id="{D7098D07-AB31-4B75-89BF-7C813DC27208}"/>
              </a:ext>
            </a:extLst>
          </p:cNvPr>
          <p:cNvSpPr txBox="1"/>
          <p:nvPr/>
        </p:nvSpPr>
        <p:spPr>
          <a:xfrm>
            <a:off x="8217659" y="4366888"/>
            <a:ext cx="3250441" cy="646331"/>
          </a:xfrm>
          <a:prstGeom prst="rect">
            <a:avLst/>
          </a:prstGeom>
          <a:noFill/>
          <a:effectLst>
            <a:outerShdw blurRad="152400" dist="152400" dir="2700000" algn="tl" rotWithShape="0">
              <a:prstClr val="black">
                <a:alpha val="70000"/>
              </a:prstClr>
            </a:outerShdw>
          </a:effectLst>
        </p:spPr>
        <p:txBody>
          <a:bodyPr wrap="square" rtlCol="0">
            <a:spAutoFit/>
          </a:bodyPr>
          <a:lstStyle/>
          <a:p>
            <a:r>
              <a:rPr lang="en-US" sz="3600" dirty="0">
                <a:solidFill>
                  <a:schemeClr val="bg1"/>
                </a:solidFill>
                <a:latin typeface="Maiandra DmBd GD" panose="020F0802020208030404" pitchFamily="34" charset="0"/>
                <a:cs typeface="Times New Roman" panose="02020603050405020304" pitchFamily="18" charset="0"/>
              </a:rPr>
              <a:t>Inaction</a:t>
            </a:r>
          </a:p>
        </p:txBody>
      </p:sp>
      <p:sp>
        <p:nvSpPr>
          <p:cNvPr id="22" name="TextBox 21">
            <a:extLst>
              <a:ext uri="{FF2B5EF4-FFF2-40B4-BE49-F238E27FC236}">
                <a16:creationId xmlns:a16="http://schemas.microsoft.com/office/drawing/2014/main" id="{D73B2B13-775E-4005-91CB-A95909791BBD}"/>
              </a:ext>
            </a:extLst>
          </p:cNvPr>
          <p:cNvSpPr txBox="1"/>
          <p:nvPr/>
        </p:nvSpPr>
        <p:spPr>
          <a:xfrm>
            <a:off x="3908740" y="5830070"/>
            <a:ext cx="4250658" cy="646331"/>
          </a:xfrm>
          <a:prstGeom prst="rect">
            <a:avLst/>
          </a:prstGeom>
          <a:noFill/>
          <a:effectLst>
            <a:outerShdw blurRad="152400" dist="152400" dir="2700000" algn="tl" rotWithShape="0">
              <a:prstClr val="black">
                <a:alpha val="70000"/>
              </a:prstClr>
            </a:outerShdw>
          </a:effectLst>
        </p:spPr>
        <p:txBody>
          <a:bodyPr wrap="square" rtlCol="0">
            <a:spAutoFit/>
          </a:bodyPr>
          <a:lstStyle/>
          <a:p>
            <a:pPr algn="ctr"/>
            <a:r>
              <a:rPr lang="en-US" sz="3600" dirty="0">
                <a:solidFill>
                  <a:schemeClr val="bg1"/>
                </a:solidFill>
                <a:latin typeface="Maiandra DmBd GD" panose="020F0802020208030404" pitchFamily="34" charset="0"/>
                <a:cs typeface="Times New Roman" panose="02020603050405020304" pitchFamily="18" charset="0"/>
              </a:rPr>
              <a:t>Self-as-Content</a:t>
            </a:r>
          </a:p>
        </p:txBody>
      </p:sp>
      <p:sp>
        <p:nvSpPr>
          <p:cNvPr id="23" name="TextBox 22">
            <a:extLst>
              <a:ext uri="{FF2B5EF4-FFF2-40B4-BE49-F238E27FC236}">
                <a16:creationId xmlns:a16="http://schemas.microsoft.com/office/drawing/2014/main" id="{04FCB33F-D5C0-463C-B650-1973B1246949}"/>
              </a:ext>
            </a:extLst>
          </p:cNvPr>
          <p:cNvSpPr txBox="1"/>
          <p:nvPr/>
        </p:nvSpPr>
        <p:spPr>
          <a:xfrm>
            <a:off x="619125" y="4366888"/>
            <a:ext cx="3211496" cy="646331"/>
          </a:xfrm>
          <a:prstGeom prst="rect">
            <a:avLst/>
          </a:prstGeom>
          <a:noFill/>
          <a:effectLst>
            <a:outerShdw blurRad="152400" dist="152400" dir="2700000" algn="tl" rotWithShape="0">
              <a:prstClr val="black">
                <a:alpha val="70000"/>
              </a:prstClr>
            </a:outerShdw>
          </a:effectLst>
        </p:spPr>
        <p:txBody>
          <a:bodyPr wrap="square" rtlCol="0">
            <a:spAutoFit/>
          </a:bodyPr>
          <a:lstStyle/>
          <a:p>
            <a:pPr algn="r"/>
            <a:r>
              <a:rPr lang="en-US" sz="3600" dirty="0">
                <a:solidFill>
                  <a:schemeClr val="bg1"/>
                </a:solidFill>
                <a:latin typeface="Maiandra DmBd GD" panose="020F0802020208030404" pitchFamily="34" charset="0"/>
                <a:cs typeface="Times New Roman" panose="02020603050405020304" pitchFamily="18" charset="0"/>
              </a:rPr>
              <a:t>Fusion</a:t>
            </a:r>
            <a:endParaRPr lang="en-US" sz="3200" dirty="0">
              <a:solidFill>
                <a:schemeClr val="bg1"/>
              </a:solidFill>
              <a:latin typeface="Maiandra DmBd GD" panose="020F08020202080304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3E263E4C-5663-4A5A-869A-BA9EB2325B07}"/>
              </a:ext>
            </a:extLst>
          </p:cNvPr>
          <p:cNvSpPr txBox="1"/>
          <p:nvPr/>
        </p:nvSpPr>
        <p:spPr>
          <a:xfrm>
            <a:off x="990600" y="1556832"/>
            <a:ext cx="2840021" cy="1200329"/>
          </a:xfrm>
          <a:prstGeom prst="rect">
            <a:avLst/>
          </a:prstGeom>
          <a:noFill/>
          <a:effectLst>
            <a:outerShdw blurRad="152400" dist="152400" dir="2700000" algn="tl" rotWithShape="0">
              <a:prstClr val="black">
                <a:alpha val="70000"/>
              </a:prstClr>
            </a:outerShdw>
          </a:effectLst>
        </p:spPr>
        <p:txBody>
          <a:bodyPr wrap="square" rtlCol="0">
            <a:spAutoFit/>
          </a:bodyPr>
          <a:lstStyle/>
          <a:p>
            <a:pPr algn="r"/>
            <a:r>
              <a:rPr lang="en-US" sz="3600" dirty="0">
                <a:solidFill>
                  <a:schemeClr val="bg1"/>
                </a:solidFill>
                <a:latin typeface="Maiandra DmBd GD" panose="020F0802020208030404" pitchFamily="34" charset="0"/>
                <a:cs typeface="Times New Roman" panose="02020603050405020304" pitchFamily="18" charset="0"/>
              </a:rPr>
              <a:t>Experiential Avoidance</a:t>
            </a:r>
            <a:r>
              <a:rPr lang="en-US" sz="3200" dirty="0">
                <a:solidFill>
                  <a:schemeClr val="bg1"/>
                </a:solidFill>
                <a:latin typeface="Maiandra DmBd GD" panose="020F0802020208030404" pitchFamily="34" charset="0"/>
                <a:cs typeface="Times New Roman" panose="02020603050405020304" pitchFamily="18" charset="0"/>
              </a:rPr>
              <a:t> </a:t>
            </a:r>
          </a:p>
        </p:txBody>
      </p:sp>
    </p:spTree>
    <p:extLst>
      <p:ext uri="{BB962C8B-B14F-4D97-AF65-F5344CB8AC3E}">
        <p14:creationId xmlns:p14="http://schemas.microsoft.com/office/powerpoint/2010/main" val="2737338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0FFD-C29E-42D1-9162-9A99D8CB9272}"/>
              </a:ext>
            </a:extLst>
          </p:cNvPr>
          <p:cNvSpPr>
            <a:spLocks noGrp="1"/>
          </p:cNvSpPr>
          <p:nvPr>
            <p:ph type="title"/>
          </p:nvPr>
        </p:nvSpPr>
        <p:spPr>
          <a:xfrm>
            <a:off x="3759868" y="299152"/>
            <a:ext cx="6377940" cy="1293028"/>
          </a:xfrm>
        </p:spPr>
        <p:txBody>
          <a:bodyPr/>
          <a:lstStyle/>
          <a:p>
            <a:r>
              <a:rPr lang="en-US" b="1" dirty="0"/>
              <a:t>PHQ-9</a:t>
            </a:r>
            <a:r>
              <a:rPr lang="en-US" dirty="0"/>
              <a:t> Items</a:t>
            </a:r>
          </a:p>
        </p:txBody>
      </p:sp>
      <p:sp>
        <p:nvSpPr>
          <p:cNvPr id="4" name="Content Placeholder 2">
            <a:extLst>
              <a:ext uri="{FF2B5EF4-FFF2-40B4-BE49-F238E27FC236}">
                <a16:creationId xmlns:a16="http://schemas.microsoft.com/office/drawing/2014/main" id="{2B8F11A4-15B4-43D5-9A3C-DACF29685943}"/>
              </a:ext>
            </a:extLst>
          </p:cNvPr>
          <p:cNvSpPr>
            <a:spLocks noGrp="1"/>
          </p:cNvSpPr>
          <p:nvPr>
            <p:ph idx="1"/>
          </p:nvPr>
        </p:nvSpPr>
        <p:spPr>
          <a:xfrm>
            <a:off x="1821188" y="1592189"/>
            <a:ext cx="8702441" cy="5265819"/>
          </a:xfrm>
        </p:spPr>
        <p:txBody>
          <a:bodyPr>
            <a:normAutofit fontScale="47500" lnSpcReduction="20000"/>
          </a:bodyPr>
          <a:lstStyle/>
          <a:p>
            <a:r>
              <a:rPr lang="en-US" dirty="0"/>
              <a:t>Over the last two weeks, how often have you been bothered by the following problems?</a:t>
            </a:r>
          </a:p>
          <a:p>
            <a:pPr lvl="1"/>
            <a:r>
              <a:rPr lang="en-US" dirty="0"/>
              <a:t>Feeling tired or having little energy</a:t>
            </a:r>
          </a:p>
          <a:p>
            <a:pPr lvl="1"/>
            <a:r>
              <a:rPr lang="en-US" dirty="0"/>
              <a:t>Feeling down, depressed, or hopeless</a:t>
            </a:r>
          </a:p>
          <a:p>
            <a:pPr lvl="1"/>
            <a:r>
              <a:rPr lang="en-US" dirty="0"/>
              <a:t>Trouble falling or staying asleep, or sleeping too much</a:t>
            </a:r>
          </a:p>
          <a:p>
            <a:pPr lvl="1"/>
            <a:r>
              <a:rPr lang="en-US" dirty="0"/>
              <a:t>Little interest or pleasure in doing things</a:t>
            </a:r>
          </a:p>
          <a:p>
            <a:pPr lvl="1"/>
            <a:r>
              <a:rPr lang="en-US" dirty="0"/>
              <a:t>Poor appetite or overeating </a:t>
            </a:r>
          </a:p>
          <a:p>
            <a:pPr lvl="1"/>
            <a:r>
              <a:rPr lang="en-US" dirty="0"/>
              <a:t>Feeling bad about yourself- or that you are a failure or have let yourself or your family down </a:t>
            </a:r>
          </a:p>
          <a:p>
            <a:pPr lvl="1"/>
            <a:r>
              <a:rPr lang="en-US" dirty="0"/>
              <a:t>Trouble concentrating on things, such as reading the newspaper or watching television </a:t>
            </a:r>
          </a:p>
          <a:p>
            <a:pPr lvl="1"/>
            <a:r>
              <a:rPr lang="en-US" dirty="0"/>
              <a:t>Moving or speaking so slowly that other people could have noticed? Or the opposite – being so fidgety or restless that you have been moving around a lot more than usual</a:t>
            </a:r>
          </a:p>
          <a:p>
            <a:pPr lvl="1"/>
            <a:r>
              <a:rPr lang="en-US" dirty="0"/>
              <a:t>Thoughts that you would be better off dead or hurting yourself in some way </a:t>
            </a:r>
          </a:p>
        </p:txBody>
      </p:sp>
    </p:spTree>
    <p:extLst>
      <p:ext uri="{BB962C8B-B14F-4D97-AF65-F5344CB8AC3E}">
        <p14:creationId xmlns:p14="http://schemas.microsoft.com/office/powerpoint/2010/main" val="278169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F7E6-F9DF-4215-9DD5-FB2942B44B00}"/>
              </a:ext>
            </a:extLst>
          </p:cNvPr>
          <p:cNvSpPr>
            <a:spLocks noGrp="1"/>
          </p:cNvSpPr>
          <p:nvPr>
            <p:ph type="title"/>
          </p:nvPr>
        </p:nvSpPr>
        <p:spPr/>
        <p:txBody>
          <a:bodyPr/>
          <a:lstStyle/>
          <a:p>
            <a:r>
              <a:rPr lang="en-US" dirty="0"/>
              <a:t>Basic Psych Needs for </a:t>
            </a:r>
            <a:r>
              <a:rPr lang="en-US" b="1" dirty="0"/>
              <a:t>Competency</a:t>
            </a:r>
            <a:r>
              <a:rPr lang="en-US" dirty="0"/>
              <a:t> items</a:t>
            </a:r>
          </a:p>
        </p:txBody>
      </p:sp>
      <p:sp>
        <p:nvSpPr>
          <p:cNvPr id="5" name="Content Placeholder 2">
            <a:extLst>
              <a:ext uri="{FF2B5EF4-FFF2-40B4-BE49-F238E27FC236}">
                <a16:creationId xmlns:a16="http://schemas.microsoft.com/office/drawing/2014/main" id="{84B1B7BE-1D5B-417B-BD41-CF5F5DF24105}"/>
              </a:ext>
            </a:extLst>
          </p:cNvPr>
          <p:cNvSpPr txBox="1">
            <a:spLocks/>
          </p:cNvSpPr>
          <p:nvPr/>
        </p:nvSpPr>
        <p:spPr>
          <a:xfrm>
            <a:off x="2053389" y="2641862"/>
            <a:ext cx="7860632" cy="3880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I had serious doubts about whether I could do things well </a:t>
            </a:r>
          </a:p>
          <a:p>
            <a:r>
              <a:rPr lang="en-US" dirty="0"/>
              <a:t>I felt disappointed with my performance </a:t>
            </a:r>
          </a:p>
          <a:p>
            <a:r>
              <a:rPr lang="en-US" dirty="0"/>
              <a:t>I felt insecure about my abilities </a:t>
            </a:r>
          </a:p>
          <a:p>
            <a:r>
              <a:rPr lang="en-US" dirty="0"/>
              <a:t>I felt like a failure because of the mistakes I made </a:t>
            </a:r>
          </a:p>
        </p:txBody>
      </p:sp>
    </p:spTree>
    <p:extLst>
      <p:ext uri="{BB962C8B-B14F-4D97-AF65-F5344CB8AC3E}">
        <p14:creationId xmlns:p14="http://schemas.microsoft.com/office/powerpoint/2010/main" val="254360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BAF69-FEA6-4D2A-8148-803DF448E53A}"/>
              </a:ext>
            </a:extLst>
          </p:cNvPr>
          <p:cNvSpPr>
            <a:spLocks noGrp="1"/>
          </p:cNvSpPr>
          <p:nvPr>
            <p:ph type="title"/>
          </p:nvPr>
        </p:nvSpPr>
        <p:spPr/>
        <p:txBody>
          <a:bodyPr>
            <a:normAutofit fontScale="90000"/>
          </a:bodyPr>
          <a:lstStyle/>
          <a:p>
            <a:r>
              <a:rPr lang="en-US" dirty="0"/>
              <a:t>Basic Psych Needs for </a:t>
            </a:r>
            <a:r>
              <a:rPr lang="en-US" b="1" dirty="0"/>
              <a:t>relatedness </a:t>
            </a:r>
            <a:r>
              <a:rPr lang="en-US" dirty="0"/>
              <a:t>items</a:t>
            </a:r>
          </a:p>
        </p:txBody>
      </p:sp>
      <p:sp>
        <p:nvSpPr>
          <p:cNvPr id="4" name="Content Placeholder 2">
            <a:extLst>
              <a:ext uri="{FF2B5EF4-FFF2-40B4-BE49-F238E27FC236}">
                <a16:creationId xmlns:a16="http://schemas.microsoft.com/office/drawing/2014/main" id="{8E0EEBE6-1DA8-48C6-8990-BD8A15226802}"/>
              </a:ext>
            </a:extLst>
          </p:cNvPr>
          <p:cNvSpPr>
            <a:spLocks noGrp="1"/>
          </p:cNvSpPr>
          <p:nvPr>
            <p:ph idx="1"/>
          </p:nvPr>
        </p:nvSpPr>
        <p:spPr>
          <a:xfrm>
            <a:off x="2118360" y="2499360"/>
            <a:ext cx="7955280" cy="4069080"/>
          </a:xfrm>
        </p:spPr>
        <p:txBody>
          <a:bodyPr>
            <a:normAutofit fontScale="62500" lnSpcReduction="20000"/>
          </a:bodyPr>
          <a:lstStyle/>
          <a:p>
            <a:r>
              <a:rPr lang="en-US" dirty="0"/>
              <a:t>I felt excluded from the group I want to belong to</a:t>
            </a:r>
          </a:p>
          <a:p>
            <a:r>
              <a:rPr lang="en-US" dirty="0"/>
              <a:t>I felt that people who are important to me were cold and distant towards me </a:t>
            </a:r>
          </a:p>
          <a:p>
            <a:r>
              <a:rPr lang="en-US" dirty="0"/>
              <a:t>I had the impression that people I spent time with dislike me </a:t>
            </a:r>
          </a:p>
          <a:p>
            <a:r>
              <a:rPr lang="en-US" dirty="0"/>
              <a:t>I felt the relationships I have are just superficial </a:t>
            </a:r>
          </a:p>
        </p:txBody>
      </p:sp>
    </p:spTree>
    <p:extLst>
      <p:ext uri="{BB962C8B-B14F-4D97-AF65-F5344CB8AC3E}">
        <p14:creationId xmlns:p14="http://schemas.microsoft.com/office/powerpoint/2010/main" val="201177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33CA3-C583-4242-AEF9-15F25C15FC18}"/>
              </a:ext>
            </a:extLst>
          </p:cNvPr>
          <p:cNvSpPr>
            <a:spLocks noGrp="1"/>
          </p:cNvSpPr>
          <p:nvPr>
            <p:ph type="title"/>
          </p:nvPr>
        </p:nvSpPr>
        <p:spPr/>
        <p:txBody>
          <a:bodyPr/>
          <a:lstStyle/>
          <a:p>
            <a:r>
              <a:rPr lang="en-US" b="1" dirty="0"/>
              <a:t>Motivation </a:t>
            </a:r>
            <a:r>
              <a:rPr lang="en-US" dirty="0"/>
              <a:t>for treatment items</a:t>
            </a:r>
          </a:p>
        </p:txBody>
      </p:sp>
      <p:sp>
        <p:nvSpPr>
          <p:cNvPr id="4" name="Content Placeholder 2">
            <a:extLst>
              <a:ext uri="{FF2B5EF4-FFF2-40B4-BE49-F238E27FC236}">
                <a16:creationId xmlns:a16="http://schemas.microsoft.com/office/drawing/2014/main" id="{4B1CB3B0-189F-4D0A-9B0C-51E7A4DC61BB}"/>
              </a:ext>
            </a:extLst>
          </p:cNvPr>
          <p:cNvSpPr>
            <a:spLocks noGrp="1"/>
          </p:cNvSpPr>
          <p:nvPr>
            <p:ph idx="1"/>
          </p:nvPr>
        </p:nvSpPr>
        <p:spPr>
          <a:xfrm>
            <a:off x="2118360" y="2322897"/>
            <a:ext cx="7955280" cy="4069080"/>
          </a:xfrm>
        </p:spPr>
        <p:txBody>
          <a:bodyPr>
            <a:normAutofit fontScale="70000" lnSpcReduction="20000"/>
          </a:bodyPr>
          <a:lstStyle/>
          <a:p>
            <a:r>
              <a:rPr lang="en-US" dirty="0"/>
              <a:t>How motivated are you to work with your therapist?</a:t>
            </a:r>
          </a:p>
          <a:p>
            <a:r>
              <a:rPr lang="en-US" dirty="0"/>
              <a:t>How willing are you to address uncomfortable thoughts and feelings? </a:t>
            </a:r>
          </a:p>
          <a:p>
            <a:r>
              <a:rPr lang="en-US" dirty="0"/>
              <a:t>How invested are you in your upcoming treatment? </a:t>
            </a:r>
          </a:p>
          <a:p>
            <a:r>
              <a:rPr lang="en-US" dirty="0"/>
              <a:t>How hard do you plan to work? </a:t>
            </a:r>
          </a:p>
        </p:txBody>
      </p:sp>
    </p:spTree>
    <p:extLst>
      <p:ext uri="{BB962C8B-B14F-4D97-AF65-F5344CB8AC3E}">
        <p14:creationId xmlns:p14="http://schemas.microsoft.com/office/powerpoint/2010/main" val="461615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23F9-634C-450D-AE2D-11FAC8AFF726}"/>
              </a:ext>
            </a:extLst>
          </p:cNvPr>
          <p:cNvSpPr>
            <a:spLocks noGrp="1"/>
          </p:cNvSpPr>
          <p:nvPr>
            <p:ph type="title"/>
          </p:nvPr>
        </p:nvSpPr>
        <p:spPr/>
        <p:txBody>
          <a:bodyPr/>
          <a:lstStyle/>
          <a:p>
            <a:r>
              <a:rPr lang="en-US" dirty="0"/>
              <a:t>WAI – </a:t>
            </a:r>
            <a:r>
              <a:rPr lang="en-US" b="1" dirty="0"/>
              <a:t>Goal</a:t>
            </a:r>
            <a:r>
              <a:rPr lang="en-US" dirty="0"/>
              <a:t> items</a:t>
            </a:r>
          </a:p>
        </p:txBody>
      </p:sp>
      <p:sp>
        <p:nvSpPr>
          <p:cNvPr id="4" name="Content Placeholder 2">
            <a:extLst>
              <a:ext uri="{FF2B5EF4-FFF2-40B4-BE49-F238E27FC236}">
                <a16:creationId xmlns:a16="http://schemas.microsoft.com/office/drawing/2014/main" id="{59ADAA37-1BE9-4344-BEEC-752B2ACF99C5}"/>
              </a:ext>
            </a:extLst>
          </p:cNvPr>
          <p:cNvSpPr>
            <a:spLocks noGrp="1"/>
          </p:cNvSpPr>
          <p:nvPr>
            <p:ph idx="1"/>
          </p:nvPr>
        </p:nvSpPr>
        <p:spPr/>
        <p:txBody>
          <a:bodyPr>
            <a:normAutofit fontScale="77500" lnSpcReduction="20000"/>
          </a:bodyPr>
          <a:lstStyle/>
          <a:p>
            <a:r>
              <a:rPr lang="en-US" dirty="0"/>
              <a:t>My therapist and I have established a good understanding of the kind of changes that would be good for me </a:t>
            </a:r>
          </a:p>
          <a:p>
            <a:r>
              <a:rPr lang="en-US" dirty="0"/>
              <a:t>My therapist and I are working towards mutually agreed upon goals</a:t>
            </a:r>
          </a:p>
          <a:p>
            <a:r>
              <a:rPr lang="en-US" dirty="0"/>
              <a:t>My therapist and I agree on what is important for me to work on </a:t>
            </a:r>
          </a:p>
          <a:p>
            <a:r>
              <a:rPr lang="en-US" dirty="0"/>
              <a:t>My therapist and I collaborate on setting goals for my therapy </a:t>
            </a:r>
          </a:p>
        </p:txBody>
      </p:sp>
    </p:spTree>
    <p:extLst>
      <p:ext uri="{BB962C8B-B14F-4D97-AF65-F5344CB8AC3E}">
        <p14:creationId xmlns:p14="http://schemas.microsoft.com/office/powerpoint/2010/main" val="2509498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A4D8-DED9-4FD4-8CC7-646EED4C7848}"/>
              </a:ext>
            </a:extLst>
          </p:cNvPr>
          <p:cNvSpPr>
            <a:spLocks noGrp="1"/>
          </p:cNvSpPr>
          <p:nvPr>
            <p:ph type="title"/>
          </p:nvPr>
        </p:nvSpPr>
        <p:spPr/>
        <p:txBody>
          <a:bodyPr/>
          <a:lstStyle/>
          <a:p>
            <a:r>
              <a:rPr lang="en-US" dirty="0"/>
              <a:t>WAI – </a:t>
            </a:r>
            <a:r>
              <a:rPr lang="en-US" b="1" dirty="0"/>
              <a:t>Task</a:t>
            </a:r>
            <a:r>
              <a:rPr lang="en-US" dirty="0"/>
              <a:t> Items</a:t>
            </a:r>
          </a:p>
        </p:txBody>
      </p:sp>
      <p:sp>
        <p:nvSpPr>
          <p:cNvPr id="4" name="Content Placeholder 2">
            <a:extLst>
              <a:ext uri="{FF2B5EF4-FFF2-40B4-BE49-F238E27FC236}">
                <a16:creationId xmlns:a16="http://schemas.microsoft.com/office/drawing/2014/main" id="{74BAD9D8-683E-40D4-B16B-EEACF599809C}"/>
              </a:ext>
            </a:extLst>
          </p:cNvPr>
          <p:cNvSpPr>
            <a:spLocks noGrp="1"/>
          </p:cNvSpPr>
          <p:nvPr>
            <p:ph idx="1"/>
          </p:nvPr>
        </p:nvSpPr>
        <p:spPr/>
        <p:txBody>
          <a:bodyPr>
            <a:normAutofit fontScale="77500" lnSpcReduction="20000"/>
          </a:bodyPr>
          <a:lstStyle/>
          <a:p>
            <a:r>
              <a:rPr lang="en-US" dirty="0"/>
              <a:t>I believe the way we are working with my problems in correct</a:t>
            </a:r>
          </a:p>
          <a:p>
            <a:r>
              <a:rPr lang="en-US" dirty="0"/>
              <a:t>I feel that the things I do in therapy help me to accomplish the changes that I want </a:t>
            </a:r>
          </a:p>
          <a:p>
            <a:r>
              <a:rPr lang="en-US" dirty="0"/>
              <a:t>As a result of these sessions I am clearer as to how I might be able to change </a:t>
            </a:r>
          </a:p>
          <a:p>
            <a:r>
              <a:rPr lang="en-US" dirty="0"/>
              <a:t>What I am doing in therapy gives me new ways of looking at my problem </a:t>
            </a:r>
          </a:p>
        </p:txBody>
      </p:sp>
    </p:spTree>
    <p:extLst>
      <p:ext uri="{BB962C8B-B14F-4D97-AF65-F5344CB8AC3E}">
        <p14:creationId xmlns:p14="http://schemas.microsoft.com/office/powerpoint/2010/main" val="639096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276B-C99C-4B49-AFFC-D45D6175958F}"/>
              </a:ext>
            </a:extLst>
          </p:cNvPr>
          <p:cNvSpPr>
            <a:spLocks noGrp="1"/>
          </p:cNvSpPr>
          <p:nvPr>
            <p:ph type="title"/>
          </p:nvPr>
        </p:nvSpPr>
        <p:spPr/>
        <p:txBody>
          <a:bodyPr/>
          <a:lstStyle/>
          <a:p>
            <a:r>
              <a:rPr lang="en-US" dirty="0"/>
              <a:t>WAI – </a:t>
            </a:r>
            <a:r>
              <a:rPr lang="en-US" b="1" dirty="0"/>
              <a:t>bond</a:t>
            </a:r>
            <a:r>
              <a:rPr lang="en-US" dirty="0"/>
              <a:t> items</a:t>
            </a:r>
          </a:p>
        </p:txBody>
      </p:sp>
      <p:sp>
        <p:nvSpPr>
          <p:cNvPr id="5" name="Content Placeholder 2">
            <a:extLst>
              <a:ext uri="{FF2B5EF4-FFF2-40B4-BE49-F238E27FC236}">
                <a16:creationId xmlns:a16="http://schemas.microsoft.com/office/drawing/2014/main" id="{B759D59A-F165-47E0-BE99-7C9846D2978F}"/>
              </a:ext>
            </a:extLst>
          </p:cNvPr>
          <p:cNvSpPr txBox="1">
            <a:spLocks/>
          </p:cNvSpPr>
          <p:nvPr/>
        </p:nvSpPr>
        <p:spPr>
          <a:xfrm>
            <a:off x="2277986" y="2109548"/>
            <a:ext cx="7924801" cy="42425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I believe my therapist likes me </a:t>
            </a:r>
          </a:p>
          <a:p>
            <a:r>
              <a:rPr lang="en-US" dirty="0"/>
              <a:t>My therapist and I respect each other </a:t>
            </a:r>
          </a:p>
          <a:p>
            <a:r>
              <a:rPr lang="en-US" dirty="0"/>
              <a:t>I feel that my therapist cares about me even when I do things that he/she does not approve of </a:t>
            </a:r>
          </a:p>
          <a:p>
            <a:r>
              <a:rPr lang="en-US" dirty="0"/>
              <a:t>I feel that my therapist appreciates me </a:t>
            </a:r>
          </a:p>
        </p:txBody>
      </p:sp>
    </p:spTree>
    <p:extLst>
      <p:ext uri="{BB962C8B-B14F-4D97-AF65-F5344CB8AC3E}">
        <p14:creationId xmlns:p14="http://schemas.microsoft.com/office/powerpoint/2010/main" val="11331630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FD9A2-443C-4198-8FA3-13A8E3B67089}"/>
              </a:ext>
            </a:extLst>
          </p:cNvPr>
          <p:cNvSpPr>
            <a:spLocks noGrp="1"/>
          </p:cNvSpPr>
          <p:nvPr>
            <p:ph type="title"/>
          </p:nvPr>
        </p:nvSpPr>
        <p:spPr/>
        <p:txBody>
          <a:bodyPr/>
          <a:lstStyle/>
          <a:p>
            <a:r>
              <a:rPr lang="en-US" dirty="0"/>
              <a:t>Perceived therapist </a:t>
            </a:r>
            <a:r>
              <a:rPr lang="en-US" b="1" dirty="0"/>
              <a:t>insensitivity</a:t>
            </a:r>
            <a:r>
              <a:rPr lang="en-US" dirty="0"/>
              <a:t> items</a:t>
            </a:r>
          </a:p>
        </p:txBody>
      </p:sp>
      <p:sp>
        <p:nvSpPr>
          <p:cNvPr id="5" name="Content Placeholder 2">
            <a:extLst>
              <a:ext uri="{FF2B5EF4-FFF2-40B4-BE49-F238E27FC236}">
                <a16:creationId xmlns:a16="http://schemas.microsoft.com/office/drawing/2014/main" id="{7ED71C49-67D4-4ED4-9C63-8FDCA33BF953}"/>
              </a:ext>
            </a:extLst>
          </p:cNvPr>
          <p:cNvSpPr txBox="1">
            <a:spLocks/>
          </p:cNvSpPr>
          <p:nvPr/>
        </p:nvSpPr>
        <p:spPr>
          <a:xfrm>
            <a:off x="2029326" y="2706030"/>
            <a:ext cx="8133348" cy="3880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My therapist ignored my side of the story </a:t>
            </a:r>
          </a:p>
          <a:p>
            <a:r>
              <a:rPr lang="en-US" dirty="0"/>
              <a:t>My therapist did NOT accept my feelings and concerns </a:t>
            </a:r>
          </a:p>
          <a:p>
            <a:r>
              <a:rPr lang="en-US" dirty="0"/>
              <a:t>My therapist dismissed my concerns too easily </a:t>
            </a:r>
          </a:p>
          <a:p>
            <a:r>
              <a:rPr lang="en-US" dirty="0"/>
              <a:t>My therapist seemed to ignore the things that were most important to me </a:t>
            </a:r>
          </a:p>
        </p:txBody>
      </p:sp>
    </p:spTree>
    <p:extLst>
      <p:ext uri="{BB962C8B-B14F-4D97-AF65-F5344CB8AC3E}">
        <p14:creationId xmlns:p14="http://schemas.microsoft.com/office/powerpoint/2010/main" val="22622231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7E29EF-CD26-46F2-9387-3F112FBE86A9}"/>
              </a:ext>
            </a:extLst>
          </p:cNvPr>
          <p:cNvSpPr/>
          <p:nvPr/>
        </p:nvSpPr>
        <p:spPr>
          <a:xfrm>
            <a:off x="1905000" y="1647825"/>
            <a:ext cx="8839200" cy="2862322"/>
          </a:xfrm>
          <a:prstGeom prst="rect">
            <a:avLst/>
          </a:prstGeom>
        </p:spPr>
        <p:txBody>
          <a:bodyPr wrap="square">
            <a:spAutoFit/>
          </a:bodyPr>
          <a:lstStyle/>
          <a:p>
            <a:r>
              <a:rPr lang="en-US" sz="2000" dirty="0"/>
              <a:t>I was receptive to observing unpleasant thoughts and feelings without interfering with them.</a:t>
            </a:r>
          </a:p>
          <a:p>
            <a:r>
              <a:rPr lang="en-US" sz="2000" dirty="0"/>
              <a:t>I tried to make peace with my negative thoughts and feelings rather than resisting them</a:t>
            </a:r>
          </a:p>
          <a:p>
            <a:r>
              <a:rPr lang="en-US" sz="2000" dirty="0"/>
              <a:t>I made room to fully experience negative thoughts and emotions, breathing them in rather than pushing them away</a:t>
            </a:r>
          </a:p>
          <a:p>
            <a:r>
              <a:rPr lang="en-US" sz="2000" dirty="0"/>
              <a:t>When I had an upsetting thought or emotion, I tried to give it space rather than ignoring it</a:t>
            </a:r>
          </a:p>
          <a:p>
            <a:r>
              <a:rPr lang="en-US" sz="2000" dirty="0"/>
              <a:t>I opened myself to all of my feelings, the good and the bad</a:t>
            </a:r>
          </a:p>
        </p:txBody>
      </p:sp>
      <p:sp>
        <p:nvSpPr>
          <p:cNvPr id="6" name="Title 1">
            <a:extLst>
              <a:ext uri="{FF2B5EF4-FFF2-40B4-BE49-F238E27FC236}">
                <a16:creationId xmlns:a16="http://schemas.microsoft.com/office/drawing/2014/main" id="{788D9BFE-D27A-48F8-B9D4-6D70E8F8AB9E}"/>
              </a:ext>
            </a:extLst>
          </p:cNvPr>
          <p:cNvSpPr>
            <a:spLocks noGrp="1"/>
          </p:cNvSpPr>
          <p:nvPr>
            <p:ph type="title"/>
          </p:nvPr>
        </p:nvSpPr>
        <p:spPr>
          <a:xfrm>
            <a:off x="4290060" y="0"/>
            <a:ext cx="6377940" cy="1293028"/>
          </a:xfrm>
        </p:spPr>
        <p:txBody>
          <a:bodyPr/>
          <a:lstStyle/>
          <a:p>
            <a:r>
              <a:rPr lang="en-US" b="1" dirty="0">
                <a:solidFill>
                  <a:schemeClr val="accent6">
                    <a:lumMod val="60000"/>
                    <a:lumOff val="40000"/>
                  </a:schemeClr>
                </a:solidFill>
              </a:rPr>
              <a:t>Acceptance</a:t>
            </a:r>
          </a:p>
        </p:txBody>
      </p:sp>
    </p:spTree>
    <p:extLst>
      <p:ext uri="{BB962C8B-B14F-4D97-AF65-F5344CB8AC3E}">
        <p14:creationId xmlns:p14="http://schemas.microsoft.com/office/powerpoint/2010/main" val="2676884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53B3E01-0454-4A07-A1E2-314AAD210D0C}"/>
              </a:ext>
            </a:extLst>
          </p:cNvPr>
          <p:cNvSpPr>
            <a:spLocks noGrp="1"/>
          </p:cNvSpPr>
          <p:nvPr>
            <p:ph type="title"/>
          </p:nvPr>
        </p:nvSpPr>
        <p:spPr>
          <a:xfrm>
            <a:off x="398033" y="0"/>
            <a:ext cx="11386969" cy="1293028"/>
          </a:xfrm>
        </p:spPr>
        <p:txBody>
          <a:bodyPr/>
          <a:lstStyle/>
          <a:p>
            <a:r>
              <a:rPr lang="en-US" b="1" dirty="0">
                <a:solidFill>
                  <a:schemeClr val="accent6">
                    <a:lumMod val="60000"/>
                    <a:lumOff val="40000"/>
                  </a:schemeClr>
                </a:solidFill>
              </a:rPr>
              <a:t>Present moment awareness</a:t>
            </a:r>
          </a:p>
        </p:txBody>
      </p:sp>
      <p:sp>
        <p:nvSpPr>
          <p:cNvPr id="4" name="Rectangle 3">
            <a:extLst>
              <a:ext uri="{FF2B5EF4-FFF2-40B4-BE49-F238E27FC236}">
                <a16:creationId xmlns:a16="http://schemas.microsoft.com/office/drawing/2014/main" id="{1FF5B23E-47E3-4A44-9B2B-75541D9702D4}"/>
              </a:ext>
            </a:extLst>
          </p:cNvPr>
          <p:cNvSpPr/>
          <p:nvPr/>
        </p:nvSpPr>
        <p:spPr>
          <a:xfrm>
            <a:off x="1752600" y="2000250"/>
            <a:ext cx="8801100" cy="2246769"/>
          </a:xfrm>
          <a:prstGeom prst="rect">
            <a:avLst/>
          </a:prstGeom>
        </p:spPr>
        <p:txBody>
          <a:bodyPr wrap="square">
            <a:spAutoFit/>
          </a:bodyPr>
          <a:lstStyle/>
          <a:p>
            <a:r>
              <a:rPr lang="en-US" sz="2000" dirty="0"/>
              <a:t>I was attentive and aware of my emotions</a:t>
            </a:r>
          </a:p>
          <a:p>
            <a:r>
              <a:rPr lang="en-US" sz="2000" dirty="0"/>
              <a:t>I was in tune with my thoughts and feelings from moment to moment</a:t>
            </a:r>
          </a:p>
          <a:p>
            <a:r>
              <a:rPr lang="en-US" sz="2000" dirty="0"/>
              <a:t>I paid close attention to what I was thinking and feeling</a:t>
            </a:r>
          </a:p>
          <a:p>
            <a:r>
              <a:rPr lang="en-US" sz="2000" dirty="0"/>
              <a:t>I was in touch with the ebb and flow of my thoughts and feelings</a:t>
            </a:r>
          </a:p>
          <a:p>
            <a:r>
              <a:rPr lang="en-US" sz="2000" dirty="0"/>
              <a:t>I strived to remain mindful and aware of my own thoughts and emotions</a:t>
            </a:r>
          </a:p>
          <a:p>
            <a:endParaRPr lang="en-US" sz="2000" dirty="0"/>
          </a:p>
          <a:p>
            <a:endParaRPr lang="en-US" sz="2000" dirty="0"/>
          </a:p>
        </p:txBody>
      </p:sp>
    </p:spTree>
    <p:extLst>
      <p:ext uri="{BB962C8B-B14F-4D97-AF65-F5344CB8AC3E}">
        <p14:creationId xmlns:p14="http://schemas.microsoft.com/office/powerpoint/2010/main" val="2043732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72AF41B-463F-4123-BEC7-B710AC4D4519}"/>
              </a:ext>
            </a:extLst>
          </p:cNvPr>
          <p:cNvGrpSpPr/>
          <p:nvPr/>
        </p:nvGrpSpPr>
        <p:grpSpPr>
          <a:xfrm>
            <a:off x="3908740" y="1147302"/>
            <a:ext cx="4250659" cy="4694388"/>
            <a:chOff x="6136103" y="740228"/>
            <a:chExt cx="3889640" cy="4084436"/>
          </a:xfrm>
          <a:effectLst>
            <a:outerShdw blurRad="101600" dist="76200" dir="2700000" algn="tl" rotWithShape="0">
              <a:prstClr val="black">
                <a:alpha val="70000"/>
              </a:prstClr>
            </a:outerShdw>
          </a:effectLst>
        </p:grpSpPr>
        <p:cxnSp>
          <p:nvCxnSpPr>
            <p:cNvPr id="16" name="Straight Connector 15">
              <a:extLst>
                <a:ext uri="{FF2B5EF4-FFF2-40B4-BE49-F238E27FC236}">
                  <a16:creationId xmlns:a16="http://schemas.microsoft.com/office/drawing/2014/main" id="{28102B22-AD55-4015-8C41-1622DA62261F}"/>
                </a:ext>
              </a:extLst>
            </p:cNvPr>
            <p:cNvCxnSpPr>
              <a:stCxn id="25" idx="3"/>
              <a:endCxn id="25" idx="0"/>
            </p:cNvCxnSpPr>
            <p:nvPr/>
          </p:nvCxnSpPr>
          <p:spPr>
            <a:xfrm flipH="1" flipV="1">
              <a:off x="8080924" y="740228"/>
              <a:ext cx="1" cy="4084436"/>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10043C6-E9A0-4B4F-BFD9-CD16FFC5F93B}"/>
                </a:ext>
              </a:extLst>
            </p:cNvPr>
            <p:cNvGrpSpPr/>
            <p:nvPr/>
          </p:nvGrpSpPr>
          <p:grpSpPr>
            <a:xfrm>
              <a:off x="6136103" y="740228"/>
              <a:ext cx="3889640" cy="4084435"/>
              <a:chOff x="6128658" y="740228"/>
              <a:chExt cx="3897085" cy="4071257"/>
            </a:xfrm>
          </p:grpSpPr>
          <p:cxnSp>
            <p:nvCxnSpPr>
              <p:cNvPr id="18" name="Straight Connector 17">
                <a:extLst>
                  <a:ext uri="{FF2B5EF4-FFF2-40B4-BE49-F238E27FC236}">
                    <a16:creationId xmlns:a16="http://schemas.microsoft.com/office/drawing/2014/main" id="{3C2CD59F-E638-4BA3-B4C8-77B1E35CD5F6}"/>
                  </a:ext>
                </a:extLst>
              </p:cNvPr>
              <p:cNvCxnSpPr>
                <a:cxnSpLocks/>
              </p:cNvCxnSpPr>
              <p:nvPr/>
            </p:nvCxnSpPr>
            <p:spPr>
              <a:xfrm>
                <a:off x="6128660" y="1664789"/>
                <a:ext cx="3897081" cy="0"/>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3C37445-EFE0-4223-8186-04C2BBE95961}"/>
                  </a:ext>
                </a:extLst>
              </p:cNvPr>
              <p:cNvCxnSpPr>
                <a:cxnSpLocks/>
                <a:endCxn id="25" idx="2"/>
              </p:cNvCxnSpPr>
              <p:nvPr/>
            </p:nvCxnSpPr>
            <p:spPr>
              <a:xfrm>
                <a:off x="6128659" y="1664789"/>
                <a:ext cx="3897083" cy="2225090"/>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912F8C2-ABA1-4DA7-861B-17902F9DE6DA}"/>
                  </a:ext>
                </a:extLst>
              </p:cNvPr>
              <p:cNvCxnSpPr>
                <a:cxnSpLocks/>
                <a:stCxn id="25" idx="0"/>
              </p:cNvCxnSpPr>
              <p:nvPr/>
            </p:nvCxnSpPr>
            <p:spPr>
              <a:xfrm>
                <a:off x="8077202" y="740228"/>
                <a:ext cx="1948538" cy="3149649"/>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C6DD1FF-AC41-4EA9-9E91-D9FE9BC01064}"/>
                  </a:ext>
                </a:extLst>
              </p:cNvPr>
              <p:cNvCxnSpPr>
                <a:cxnSpLocks/>
                <a:endCxn id="25" idx="3"/>
              </p:cNvCxnSpPr>
              <p:nvPr/>
            </p:nvCxnSpPr>
            <p:spPr>
              <a:xfrm>
                <a:off x="6128658" y="1664789"/>
                <a:ext cx="1948544" cy="3146696"/>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FDE1EE3-4901-46B7-A295-A106BCFD84C0}"/>
                  </a:ext>
                </a:extLst>
              </p:cNvPr>
              <p:cNvCxnSpPr>
                <a:cxnSpLocks/>
                <a:stCxn id="25" idx="3"/>
              </p:cNvCxnSpPr>
              <p:nvPr/>
            </p:nvCxnSpPr>
            <p:spPr>
              <a:xfrm flipV="1">
                <a:off x="8077202" y="1664789"/>
                <a:ext cx="1948539" cy="3146696"/>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30F4A909-3FD9-4E2B-B0B4-92615372E899}"/>
                  </a:ext>
                </a:extLst>
              </p:cNvPr>
              <p:cNvGrpSpPr/>
              <p:nvPr/>
            </p:nvGrpSpPr>
            <p:grpSpPr>
              <a:xfrm>
                <a:off x="6128660" y="740228"/>
                <a:ext cx="3897083" cy="4071257"/>
                <a:chOff x="6128660" y="740228"/>
                <a:chExt cx="3897083" cy="4071257"/>
              </a:xfrm>
            </p:grpSpPr>
            <p:sp>
              <p:nvSpPr>
                <p:cNvPr id="25" name="Hexagon 24">
                  <a:extLst>
                    <a:ext uri="{FF2B5EF4-FFF2-40B4-BE49-F238E27FC236}">
                      <a16:creationId xmlns:a16="http://schemas.microsoft.com/office/drawing/2014/main" id="{79FAB4A3-B4F7-4B0E-A1B3-1B51A50B0A91}"/>
                    </a:ext>
                  </a:extLst>
                </p:cNvPr>
                <p:cNvSpPr/>
                <p:nvPr/>
              </p:nvSpPr>
              <p:spPr>
                <a:xfrm rot="16200000">
                  <a:off x="6041573" y="827315"/>
                  <a:ext cx="4071257" cy="3897083"/>
                </a:xfrm>
                <a:prstGeom prst="hexagon">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Maiandra DmBd GD" panose="020F0802020208030404" pitchFamily="34" charset="0"/>
                  </a:endParaRPr>
                </a:p>
              </p:txBody>
            </p:sp>
            <p:cxnSp>
              <p:nvCxnSpPr>
                <p:cNvPr id="26" name="Straight Connector 25">
                  <a:extLst>
                    <a:ext uri="{FF2B5EF4-FFF2-40B4-BE49-F238E27FC236}">
                      <a16:creationId xmlns:a16="http://schemas.microsoft.com/office/drawing/2014/main" id="{2F3DC3BB-B89B-4948-AE04-673FB055F65A}"/>
                    </a:ext>
                  </a:extLst>
                </p:cNvPr>
                <p:cNvCxnSpPr>
                  <a:cxnSpLocks/>
                  <a:stCxn id="25" idx="4"/>
                </p:cNvCxnSpPr>
                <p:nvPr/>
              </p:nvCxnSpPr>
              <p:spPr>
                <a:xfrm>
                  <a:off x="6128661" y="3889878"/>
                  <a:ext cx="3897080" cy="1"/>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7572752-AEBA-45BF-A4FC-EFE141E008E5}"/>
                    </a:ext>
                  </a:extLst>
                </p:cNvPr>
                <p:cNvCxnSpPr>
                  <a:cxnSpLocks/>
                  <a:stCxn id="25" idx="4"/>
                </p:cNvCxnSpPr>
                <p:nvPr/>
              </p:nvCxnSpPr>
              <p:spPr>
                <a:xfrm flipV="1">
                  <a:off x="6128661" y="1664789"/>
                  <a:ext cx="3897080" cy="2225090"/>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77FD719-E667-4710-9C5B-B0865CD6F70A}"/>
                    </a:ext>
                  </a:extLst>
                </p:cNvPr>
                <p:cNvCxnSpPr>
                  <a:cxnSpLocks/>
                  <a:stCxn id="25" idx="4"/>
                  <a:endCxn id="25" idx="0"/>
                </p:cNvCxnSpPr>
                <p:nvPr/>
              </p:nvCxnSpPr>
              <p:spPr>
                <a:xfrm flipV="1">
                  <a:off x="6128661" y="740228"/>
                  <a:ext cx="1948541" cy="3149650"/>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6E274C-74C0-4CF4-A621-4ACAD8A3BFA8}"/>
                    </a:ext>
                  </a:extLst>
                </p:cNvPr>
                <p:cNvSpPr/>
                <p:nvPr/>
              </p:nvSpPr>
              <p:spPr>
                <a:xfrm>
                  <a:off x="7267074" y="2009274"/>
                  <a:ext cx="1648326" cy="1431757"/>
                </a:xfrm>
                <a:prstGeom prst="ellipse">
                  <a:avLst/>
                </a:prstGeom>
                <a:gradFill flip="none" rotWithShape="1">
                  <a:gsLst>
                    <a:gs pos="0">
                      <a:srgbClr val="7030A0"/>
                    </a:gs>
                    <a:gs pos="22000">
                      <a:srgbClr val="8BBFFF"/>
                    </a:gs>
                    <a:gs pos="41000">
                      <a:srgbClr val="98FE9D"/>
                    </a:gs>
                    <a:gs pos="59000">
                      <a:srgbClr val="ECFE7E"/>
                    </a:gs>
                    <a:gs pos="85000">
                      <a:srgbClr val="FFA7F2"/>
                    </a:gs>
                  </a:gsLst>
                  <a:path path="circle">
                    <a:fillToRect l="100000" t="100000"/>
                  </a:path>
                  <a:tileRect r="-100000" b="-100000"/>
                </a:grad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Maiandra DmBd GD" panose="020F0802020208030404" pitchFamily="34" charset="0"/>
                  </a:endParaRPr>
                </a:p>
              </p:txBody>
            </p:sp>
          </p:grpSp>
          <p:sp>
            <p:nvSpPr>
              <p:cNvPr id="24" name="TextBox 23">
                <a:extLst>
                  <a:ext uri="{FF2B5EF4-FFF2-40B4-BE49-F238E27FC236}">
                    <a16:creationId xmlns:a16="http://schemas.microsoft.com/office/drawing/2014/main" id="{62429E9D-12CA-41C4-A773-C263AFC662A5}"/>
                  </a:ext>
                </a:extLst>
              </p:cNvPr>
              <p:cNvSpPr txBox="1"/>
              <p:nvPr/>
            </p:nvSpPr>
            <p:spPr>
              <a:xfrm>
                <a:off x="6731606" y="2382317"/>
                <a:ext cx="2691186" cy="667306"/>
              </a:xfrm>
              <a:prstGeom prst="rect">
                <a:avLst/>
              </a:prstGeom>
              <a:noFill/>
            </p:spPr>
            <p:txBody>
              <a:bodyPr wrap="square" rtlCol="0">
                <a:spAutoFit/>
              </a:bodyPr>
              <a:lstStyle/>
              <a:p>
                <a:pPr algn="ctr"/>
                <a:r>
                  <a:rPr lang="en-US" sz="4400" b="1" dirty="0">
                    <a:ln w="9525">
                      <a:solidFill>
                        <a:schemeClr val="bg1"/>
                      </a:solidFill>
                      <a:prstDash val="solid"/>
                    </a:ln>
                    <a:solidFill>
                      <a:schemeClr val="bg1"/>
                    </a:solidFill>
                    <a:effectLst>
                      <a:outerShdw blurRad="152400" dist="152400" dir="2700000" algn="tl" rotWithShape="0">
                        <a:schemeClr val="tx1">
                          <a:alpha val="80000"/>
                        </a:schemeClr>
                      </a:outerShdw>
                    </a:effectLst>
                    <a:latin typeface="Maiandra DmBd GD" panose="020F0802020208030404" pitchFamily="34" charset="0"/>
                    <a:cs typeface="Times New Roman" panose="02020603050405020304" pitchFamily="18" charset="0"/>
                  </a:rPr>
                  <a:t>Flexibility </a:t>
                </a:r>
              </a:p>
            </p:txBody>
          </p:sp>
        </p:grpSp>
      </p:grpSp>
      <p:sp>
        <p:nvSpPr>
          <p:cNvPr id="10" name="TextBox 9">
            <a:extLst>
              <a:ext uri="{FF2B5EF4-FFF2-40B4-BE49-F238E27FC236}">
                <a16:creationId xmlns:a16="http://schemas.microsoft.com/office/drawing/2014/main" id="{1E49EEE5-AD5C-4958-9EBF-406C6CBEC794}"/>
              </a:ext>
            </a:extLst>
          </p:cNvPr>
          <p:cNvSpPr txBox="1"/>
          <p:nvPr/>
        </p:nvSpPr>
        <p:spPr>
          <a:xfrm>
            <a:off x="4083332" y="49583"/>
            <a:ext cx="3901475" cy="1200329"/>
          </a:xfrm>
          <a:prstGeom prst="rect">
            <a:avLst/>
          </a:prstGeom>
          <a:noFill/>
          <a:effectLst>
            <a:outerShdw blurRad="152400" dist="152400" dir="2700000" algn="tl" rotWithShape="0">
              <a:prstClr val="black">
                <a:alpha val="70000"/>
              </a:prstClr>
            </a:outerShdw>
          </a:effectLst>
        </p:spPr>
        <p:txBody>
          <a:bodyPr wrap="square" rtlCol="0">
            <a:spAutoFit/>
          </a:bodyPr>
          <a:lstStyle/>
          <a:p>
            <a:pPr algn="ctr"/>
            <a:r>
              <a:rPr lang="en-US" sz="3600" dirty="0">
                <a:solidFill>
                  <a:schemeClr val="bg1"/>
                </a:solidFill>
                <a:latin typeface="Maiandra DmBd GD" panose="020F0802020208030404" pitchFamily="34" charset="0"/>
                <a:cs typeface="Times New Roman" panose="02020603050405020304" pitchFamily="18" charset="0"/>
              </a:rPr>
              <a:t>Present Moment Awareness </a:t>
            </a:r>
          </a:p>
        </p:txBody>
      </p:sp>
      <p:sp>
        <p:nvSpPr>
          <p:cNvPr id="11" name="TextBox 10">
            <a:extLst>
              <a:ext uri="{FF2B5EF4-FFF2-40B4-BE49-F238E27FC236}">
                <a16:creationId xmlns:a16="http://schemas.microsoft.com/office/drawing/2014/main" id="{8DCEEC3B-7645-486E-BB56-7E9CB55A888D}"/>
              </a:ext>
            </a:extLst>
          </p:cNvPr>
          <p:cNvSpPr txBox="1"/>
          <p:nvPr/>
        </p:nvSpPr>
        <p:spPr>
          <a:xfrm>
            <a:off x="8217660" y="1556832"/>
            <a:ext cx="3183765" cy="1200329"/>
          </a:xfrm>
          <a:prstGeom prst="rect">
            <a:avLst/>
          </a:prstGeom>
          <a:noFill/>
          <a:effectLst>
            <a:outerShdw blurRad="152400" dist="152400" dir="2700000" algn="tl" rotWithShape="0">
              <a:prstClr val="black">
                <a:alpha val="70000"/>
              </a:prstClr>
            </a:outerShdw>
          </a:effectLst>
        </p:spPr>
        <p:txBody>
          <a:bodyPr wrap="square" rtlCol="0">
            <a:spAutoFit/>
          </a:bodyPr>
          <a:lstStyle/>
          <a:p>
            <a:r>
              <a:rPr lang="en-US" sz="3600" dirty="0">
                <a:solidFill>
                  <a:schemeClr val="bg1"/>
                </a:solidFill>
                <a:latin typeface="Maiandra DmBd GD" panose="020F0802020208030404" pitchFamily="34" charset="0"/>
                <a:cs typeface="Times New Roman" panose="02020603050405020304" pitchFamily="18" charset="0"/>
              </a:rPr>
              <a:t>Contact w/ Values</a:t>
            </a:r>
          </a:p>
        </p:txBody>
      </p:sp>
      <p:sp>
        <p:nvSpPr>
          <p:cNvPr id="12" name="TextBox 11">
            <a:extLst>
              <a:ext uri="{FF2B5EF4-FFF2-40B4-BE49-F238E27FC236}">
                <a16:creationId xmlns:a16="http://schemas.microsoft.com/office/drawing/2014/main" id="{FD0C2B3F-A281-4C0D-8FE4-E04530F28804}"/>
              </a:ext>
            </a:extLst>
          </p:cNvPr>
          <p:cNvSpPr txBox="1"/>
          <p:nvPr/>
        </p:nvSpPr>
        <p:spPr>
          <a:xfrm>
            <a:off x="8217659" y="4120666"/>
            <a:ext cx="3250441" cy="1200329"/>
          </a:xfrm>
          <a:prstGeom prst="rect">
            <a:avLst/>
          </a:prstGeom>
          <a:noFill/>
          <a:effectLst>
            <a:outerShdw blurRad="152400" dist="152400" dir="2700000" algn="tl" rotWithShape="0">
              <a:prstClr val="black">
                <a:alpha val="70000"/>
              </a:prstClr>
            </a:outerShdw>
          </a:effectLst>
        </p:spPr>
        <p:txBody>
          <a:bodyPr wrap="square" rtlCol="0">
            <a:spAutoFit/>
          </a:bodyPr>
          <a:lstStyle/>
          <a:p>
            <a:r>
              <a:rPr lang="en-US" sz="3600" dirty="0">
                <a:solidFill>
                  <a:schemeClr val="bg1"/>
                </a:solidFill>
                <a:latin typeface="Maiandra DmBd GD" panose="020F0802020208030404" pitchFamily="34" charset="0"/>
                <a:cs typeface="Times New Roman" panose="02020603050405020304" pitchFamily="18" charset="0"/>
              </a:rPr>
              <a:t>Committed Action</a:t>
            </a:r>
          </a:p>
        </p:txBody>
      </p:sp>
      <p:sp>
        <p:nvSpPr>
          <p:cNvPr id="13" name="TextBox 12">
            <a:extLst>
              <a:ext uri="{FF2B5EF4-FFF2-40B4-BE49-F238E27FC236}">
                <a16:creationId xmlns:a16="http://schemas.microsoft.com/office/drawing/2014/main" id="{1E8391A5-5C8E-42B0-8103-FE4B88C9FBD4}"/>
              </a:ext>
            </a:extLst>
          </p:cNvPr>
          <p:cNvSpPr txBox="1"/>
          <p:nvPr/>
        </p:nvSpPr>
        <p:spPr>
          <a:xfrm>
            <a:off x="3908740" y="5830070"/>
            <a:ext cx="4250658" cy="646331"/>
          </a:xfrm>
          <a:prstGeom prst="rect">
            <a:avLst/>
          </a:prstGeom>
          <a:noFill/>
          <a:effectLst>
            <a:outerShdw blurRad="152400" dist="152400" dir="2700000" algn="tl" rotWithShape="0">
              <a:prstClr val="black">
                <a:alpha val="70000"/>
              </a:prstClr>
            </a:outerShdw>
          </a:effectLst>
        </p:spPr>
        <p:txBody>
          <a:bodyPr wrap="square" rtlCol="0">
            <a:spAutoFit/>
          </a:bodyPr>
          <a:lstStyle/>
          <a:p>
            <a:pPr algn="ctr"/>
            <a:r>
              <a:rPr lang="en-US" sz="3600" dirty="0">
                <a:solidFill>
                  <a:schemeClr val="bg1"/>
                </a:solidFill>
                <a:latin typeface="Maiandra DmBd GD" panose="020F0802020208030404" pitchFamily="34" charset="0"/>
                <a:cs typeface="Times New Roman" panose="02020603050405020304" pitchFamily="18" charset="0"/>
              </a:rPr>
              <a:t>Self-as-Context</a:t>
            </a:r>
          </a:p>
        </p:txBody>
      </p:sp>
      <p:sp>
        <p:nvSpPr>
          <p:cNvPr id="14" name="TextBox 13">
            <a:extLst>
              <a:ext uri="{FF2B5EF4-FFF2-40B4-BE49-F238E27FC236}">
                <a16:creationId xmlns:a16="http://schemas.microsoft.com/office/drawing/2014/main" id="{CF8EE262-F14D-489A-BD2E-0277C34ACD37}"/>
              </a:ext>
            </a:extLst>
          </p:cNvPr>
          <p:cNvSpPr txBox="1"/>
          <p:nvPr/>
        </p:nvSpPr>
        <p:spPr>
          <a:xfrm>
            <a:off x="619125" y="4366888"/>
            <a:ext cx="3211496" cy="646331"/>
          </a:xfrm>
          <a:prstGeom prst="rect">
            <a:avLst/>
          </a:prstGeom>
          <a:noFill/>
          <a:effectLst>
            <a:outerShdw blurRad="152400" dist="152400" dir="2700000" algn="tl" rotWithShape="0">
              <a:prstClr val="black">
                <a:alpha val="70000"/>
              </a:prstClr>
            </a:outerShdw>
          </a:effectLst>
        </p:spPr>
        <p:txBody>
          <a:bodyPr wrap="square" rtlCol="0">
            <a:spAutoFit/>
          </a:bodyPr>
          <a:lstStyle/>
          <a:p>
            <a:pPr algn="r"/>
            <a:r>
              <a:rPr lang="en-US" sz="3600" dirty="0">
                <a:solidFill>
                  <a:schemeClr val="bg1"/>
                </a:solidFill>
                <a:latin typeface="Maiandra DmBd GD" panose="020F0802020208030404" pitchFamily="34" charset="0"/>
                <a:cs typeface="Times New Roman" panose="02020603050405020304" pitchFamily="18" charset="0"/>
              </a:rPr>
              <a:t>Defusion</a:t>
            </a:r>
            <a:endParaRPr lang="en-US" sz="3200" dirty="0">
              <a:solidFill>
                <a:schemeClr val="bg1"/>
              </a:solidFill>
              <a:latin typeface="Maiandra DmBd GD" panose="020F08020202080304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A1BDB9C9-5BD3-443C-9520-F7AB0F656A3B}"/>
              </a:ext>
            </a:extLst>
          </p:cNvPr>
          <p:cNvSpPr txBox="1"/>
          <p:nvPr/>
        </p:nvSpPr>
        <p:spPr>
          <a:xfrm>
            <a:off x="990600" y="1803054"/>
            <a:ext cx="2840021" cy="646331"/>
          </a:xfrm>
          <a:prstGeom prst="rect">
            <a:avLst/>
          </a:prstGeom>
          <a:noFill/>
          <a:effectLst>
            <a:outerShdw blurRad="152400" dist="152400" dir="2700000" algn="tl" rotWithShape="0">
              <a:prstClr val="black">
                <a:alpha val="70000"/>
              </a:prstClr>
            </a:outerShdw>
          </a:effectLst>
        </p:spPr>
        <p:txBody>
          <a:bodyPr wrap="square" rtlCol="0">
            <a:spAutoFit/>
          </a:bodyPr>
          <a:lstStyle/>
          <a:p>
            <a:pPr algn="r"/>
            <a:r>
              <a:rPr lang="en-US" sz="3600" dirty="0">
                <a:solidFill>
                  <a:schemeClr val="bg1"/>
                </a:solidFill>
                <a:latin typeface="Maiandra DmBd GD" panose="020F0802020208030404" pitchFamily="34" charset="0"/>
                <a:cs typeface="Times New Roman" panose="02020603050405020304" pitchFamily="18" charset="0"/>
              </a:rPr>
              <a:t>Acceptance</a:t>
            </a:r>
            <a:r>
              <a:rPr lang="en-US" sz="3200" dirty="0">
                <a:solidFill>
                  <a:schemeClr val="bg1"/>
                </a:solidFill>
                <a:latin typeface="Maiandra DmBd GD" panose="020F0802020208030404" pitchFamily="34" charset="0"/>
                <a:cs typeface="Times New Roman" panose="02020603050405020304" pitchFamily="18" charset="0"/>
              </a:rPr>
              <a:t> </a:t>
            </a:r>
          </a:p>
        </p:txBody>
      </p:sp>
    </p:spTree>
    <p:extLst>
      <p:ext uri="{BB962C8B-B14F-4D97-AF65-F5344CB8AC3E}">
        <p14:creationId xmlns:p14="http://schemas.microsoft.com/office/powerpoint/2010/main" val="2221877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500404-2A8A-41FB-9A5C-A45E96A40650}"/>
              </a:ext>
            </a:extLst>
          </p:cNvPr>
          <p:cNvSpPr>
            <a:spLocks noGrp="1"/>
          </p:cNvSpPr>
          <p:nvPr>
            <p:ph type="title"/>
          </p:nvPr>
        </p:nvSpPr>
        <p:spPr>
          <a:xfrm>
            <a:off x="4290060" y="0"/>
            <a:ext cx="6377940" cy="1293028"/>
          </a:xfrm>
        </p:spPr>
        <p:txBody>
          <a:bodyPr/>
          <a:lstStyle/>
          <a:p>
            <a:r>
              <a:rPr lang="en-US" b="1" dirty="0">
                <a:solidFill>
                  <a:schemeClr val="accent6">
                    <a:lumMod val="60000"/>
                    <a:lumOff val="40000"/>
                  </a:schemeClr>
                </a:solidFill>
              </a:rPr>
              <a:t>Self as context</a:t>
            </a:r>
          </a:p>
        </p:txBody>
      </p:sp>
      <p:sp>
        <p:nvSpPr>
          <p:cNvPr id="2" name="Rectangle 1">
            <a:extLst>
              <a:ext uri="{FF2B5EF4-FFF2-40B4-BE49-F238E27FC236}">
                <a16:creationId xmlns:a16="http://schemas.microsoft.com/office/drawing/2014/main" id="{C6C6147C-2EF4-4831-B9E7-15161380A847}"/>
              </a:ext>
            </a:extLst>
          </p:cNvPr>
          <p:cNvSpPr/>
          <p:nvPr/>
        </p:nvSpPr>
        <p:spPr>
          <a:xfrm>
            <a:off x="1800226" y="1781174"/>
            <a:ext cx="8867775" cy="1631216"/>
          </a:xfrm>
          <a:prstGeom prst="rect">
            <a:avLst/>
          </a:prstGeom>
        </p:spPr>
        <p:txBody>
          <a:bodyPr wrap="square">
            <a:spAutoFit/>
          </a:bodyPr>
          <a:lstStyle/>
          <a:p>
            <a:r>
              <a:rPr lang="en-US" sz="2000" dirty="0"/>
              <a:t>Even when I felt hurt or upset, I tried to maintain a broader perspective</a:t>
            </a:r>
          </a:p>
          <a:p>
            <a:r>
              <a:rPr lang="en-US" sz="2000" dirty="0"/>
              <a:t>I carried myself through tough moments by seeing my life from a larger viewpoint</a:t>
            </a:r>
          </a:p>
          <a:p>
            <a:r>
              <a:rPr lang="en-US" sz="2000" dirty="0"/>
              <a:t>I tried to keep perspective even when life knocked me down</a:t>
            </a:r>
          </a:p>
          <a:p>
            <a:r>
              <a:rPr lang="en-US" sz="2000" dirty="0"/>
              <a:t>When I was scared or afraid, I still tried to see the larger picture</a:t>
            </a:r>
          </a:p>
          <a:p>
            <a:r>
              <a:rPr lang="en-US" sz="2000" dirty="0"/>
              <a:t>When something painful happened, I tried to take a balanced view of the situation</a:t>
            </a:r>
          </a:p>
        </p:txBody>
      </p:sp>
    </p:spTree>
    <p:extLst>
      <p:ext uri="{BB962C8B-B14F-4D97-AF65-F5344CB8AC3E}">
        <p14:creationId xmlns:p14="http://schemas.microsoft.com/office/powerpoint/2010/main" val="30519962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500404-2A8A-41FB-9A5C-A45E96A40650}"/>
              </a:ext>
            </a:extLst>
          </p:cNvPr>
          <p:cNvSpPr>
            <a:spLocks noGrp="1"/>
          </p:cNvSpPr>
          <p:nvPr>
            <p:ph type="title"/>
          </p:nvPr>
        </p:nvSpPr>
        <p:spPr>
          <a:xfrm>
            <a:off x="4290060" y="0"/>
            <a:ext cx="6377940" cy="1293028"/>
          </a:xfrm>
        </p:spPr>
        <p:txBody>
          <a:bodyPr/>
          <a:lstStyle/>
          <a:p>
            <a:r>
              <a:rPr lang="en-US" b="1" dirty="0" err="1">
                <a:solidFill>
                  <a:schemeClr val="accent6">
                    <a:lumMod val="60000"/>
                    <a:lumOff val="40000"/>
                  </a:schemeClr>
                </a:solidFill>
              </a:rPr>
              <a:t>Defusion</a:t>
            </a:r>
            <a:endParaRPr lang="en-US" b="1" dirty="0">
              <a:solidFill>
                <a:schemeClr val="accent6">
                  <a:lumMod val="60000"/>
                  <a:lumOff val="40000"/>
                </a:schemeClr>
              </a:solidFill>
            </a:endParaRPr>
          </a:p>
        </p:txBody>
      </p:sp>
      <p:sp>
        <p:nvSpPr>
          <p:cNvPr id="2" name="Rectangle 1">
            <a:extLst>
              <a:ext uri="{FF2B5EF4-FFF2-40B4-BE49-F238E27FC236}">
                <a16:creationId xmlns:a16="http://schemas.microsoft.com/office/drawing/2014/main" id="{C6C6147C-2EF4-4831-B9E7-15161380A847}"/>
              </a:ext>
            </a:extLst>
          </p:cNvPr>
          <p:cNvSpPr/>
          <p:nvPr/>
        </p:nvSpPr>
        <p:spPr>
          <a:xfrm>
            <a:off x="1800226" y="1781174"/>
            <a:ext cx="8867775" cy="2862322"/>
          </a:xfrm>
          <a:prstGeom prst="rect">
            <a:avLst/>
          </a:prstGeom>
        </p:spPr>
        <p:txBody>
          <a:bodyPr wrap="square">
            <a:spAutoFit/>
          </a:bodyPr>
          <a:lstStyle/>
          <a:p>
            <a:r>
              <a:rPr lang="en-US" sz="2000"/>
              <a:t>I was able to let negative feelings come and go without getting caught up in them</a:t>
            </a:r>
          </a:p>
          <a:p>
            <a:r>
              <a:rPr lang="en-US" sz="2000"/>
              <a:t>When I was upset, I was able to let those negative feelings pass through me without clinging to them</a:t>
            </a:r>
          </a:p>
          <a:p>
            <a:r>
              <a:rPr lang="en-US" sz="2000"/>
              <a:t>When I was scared or afraid, I was able to gently experience those feelings, allowing them to pass</a:t>
            </a:r>
          </a:p>
          <a:p>
            <a:r>
              <a:rPr lang="en-US" sz="2000"/>
              <a:t>I was able to step back and notice negative thoughts and feelings without reacting to them</a:t>
            </a:r>
          </a:p>
          <a:p>
            <a:r>
              <a:rPr lang="en-US" sz="2000"/>
              <a:t>In tough situations, I was able to notice my thoughts and feelings without getting overwhelmed by them</a:t>
            </a:r>
            <a:endParaRPr lang="en-US" sz="2000" dirty="0"/>
          </a:p>
        </p:txBody>
      </p:sp>
    </p:spTree>
    <p:extLst>
      <p:ext uri="{BB962C8B-B14F-4D97-AF65-F5344CB8AC3E}">
        <p14:creationId xmlns:p14="http://schemas.microsoft.com/office/powerpoint/2010/main" val="4038076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500404-2A8A-41FB-9A5C-A45E96A40650}"/>
              </a:ext>
            </a:extLst>
          </p:cNvPr>
          <p:cNvSpPr>
            <a:spLocks noGrp="1"/>
          </p:cNvSpPr>
          <p:nvPr>
            <p:ph type="title"/>
          </p:nvPr>
        </p:nvSpPr>
        <p:spPr>
          <a:xfrm>
            <a:off x="4290060" y="0"/>
            <a:ext cx="6377940" cy="1293028"/>
          </a:xfrm>
        </p:spPr>
        <p:txBody>
          <a:bodyPr/>
          <a:lstStyle/>
          <a:p>
            <a:r>
              <a:rPr lang="en-US" b="1" dirty="0">
                <a:solidFill>
                  <a:schemeClr val="accent6">
                    <a:lumMod val="60000"/>
                    <a:lumOff val="40000"/>
                  </a:schemeClr>
                </a:solidFill>
              </a:rPr>
              <a:t>Values	</a:t>
            </a:r>
          </a:p>
        </p:txBody>
      </p:sp>
      <p:sp>
        <p:nvSpPr>
          <p:cNvPr id="2" name="Rectangle 1">
            <a:extLst>
              <a:ext uri="{FF2B5EF4-FFF2-40B4-BE49-F238E27FC236}">
                <a16:creationId xmlns:a16="http://schemas.microsoft.com/office/drawing/2014/main" id="{C6C6147C-2EF4-4831-B9E7-15161380A847}"/>
              </a:ext>
            </a:extLst>
          </p:cNvPr>
          <p:cNvSpPr/>
          <p:nvPr/>
        </p:nvSpPr>
        <p:spPr>
          <a:xfrm>
            <a:off x="1800226" y="1781175"/>
            <a:ext cx="8867775" cy="2246769"/>
          </a:xfrm>
          <a:prstGeom prst="rect">
            <a:avLst/>
          </a:prstGeom>
        </p:spPr>
        <p:txBody>
          <a:bodyPr wrap="square">
            <a:spAutoFit/>
          </a:bodyPr>
          <a:lstStyle/>
          <a:p>
            <a:r>
              <a:rPr lang="en-US" sz="2000"/>
              <a:t>I was very in-touch with what is important to me and my life</a:t>
            </a:r>
          </a:p>
          <a:p>
            <a:r>
              <a:rPr lang="en-US" sz="2000"/>
              <a:t>I stuck to my deeper priorities in life</a:t>
            </a:r>
          </a:p>
          <a:p>
            <a:r>
              <a:rPr lang="en-US" sz="2000"/>
              <a:t>I tried to connect with what is truly important to me on a daily basis</a:t>
            </a:r>
          </a:p>
          <a:p>
            <a:r>
              <a:rPr lang="en-US" sz="2000"/>
              <a:t>Even when it meant making tough choices, I still tried to prioritize the things that were important to me</a:t>
            </a:r>
          </a:p>
          <a:p>
            <a:r>
              <a:rPr lang="en-US" sz="2000"/>
              <a:t>My deeper values consistently gave direction to my life</a:t>
            </a:r>
          </a:p>
          <a:p>
            <a:endParaRPr lang="en-US" sz="2000" dirty="0"/>
          </a:p>
        </p:txBody>
      </p:sp>
    </p:spTree>
    <p:extLst>
      <p:ext uri="{BB962C8B-B14F-4D97-AF65-F5344CB8AC3E}">
        <p14:creationId xmlns:p14="http://schemas.microsoft.com/office/powerpoint/2010/main" val="2022319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500404-2A8A-41FB-9A5C-A45E96A40650}"/>
              </a:ext>
            </a:extLst>
          </p:cNvPr>
          <p:cNvSpPr>
            <a:spLocks noGrp="1"/>
          </p:cNvSpPr>
          <p:nvPr>
            <p:ph type="title"/>
          </p:nvPr>
        </p:nvSpPr>
        <p:spPr>
          <a:xfrm>
            <a:off x="360381" y="0"/>
            <a:ext cx="11537577" cy="1293028"/>
          </a:xfrm>
        </p:spPr>
        <p:txBody>
          <a:bodyPr/>
          <a:lstStyle/>
          <a:p>
            <a:pPr algn="ctr"/>
            <a:r>
              <a:rPr lang="en-US" b="1" dirty="0">
                <a:solidFill>
                  <a:schemeClr val="accent6">
                    <a:lumMod val="60000"/>
                    <a:lumOff val="40000"/>
                  </a:schemeClr>
                </a:solidFill>
              </a:rPr>
              <a:t>Committed action</a:t>
            </a:r>
          </a:p>
        </p:txBody>
      </p:sp>
      <p:sp>
        <p:nvSpPr>
          <p:cNvPr id="2" name="Rectangle 1">
            <a:extLst>
              <a:ext uri="{FF2B5EF4-FFF2-40B4-BE49-F238E27FC236}">
                <a16:creationId xmlns:a16="http://schemas.microsoft.com/office/drawing/2014/main" id="{C6C6147C-2EF4-4831-B9E7-15161380A847}"/>
              </a:ext>
            </a:extLst>
          </p:cNvPr>
          <p:cNvSpPr/>
          <p:nvPr/>
        </p:nvSpPr>
        <p:spPr>
          <a:xfrm>
            <a:off x="1800226" y="1781174"/>
            <a:ext cx="8867775" cy="1938992"/>
          </a:xfrm>
          <a:prstGeom prst="rect">
            <a:avLst/>
          </a:prstGeom>
        </p:spPr>
        <p:txBody>
          <a:bodyPr wrap="square">
            <a:spAutoFit/>
          </a:bodyPr>
          <a:lstStyle/>
          <a:p>
            <a:r>
              <a:rPr lang="en-US" sz="2000"/>
              <a:t>Even when I stumbled in my efforts, I didn't quit working toward what is important</a:t>
            </a:r>
          </a:p>
          <a:p>
            <a:r>
              <a:rPr lang="en-US" sz="2000"/>
              <a:t>Even when times got tough, I was still able to take steps toward what I value in life</a:t>
            </a:r>
          </a:p>
          <a:p>
            <a:r>
              <a:rPr lang="en-US" sz="2000"/>
              <a:t>Even when life got stressful and hectic, I still worked toward things that were important to me</a:t>
            </a:r>
          </a:p>
          <a:p>
            <a:r>
              <a:rPr lang="en-US" sz="2000"/>
              <a:t>I didn't let set-backs slow me down in taking action toward what I really want in life</a:t>
            </a:r>
          </a:p>
          <a:p>
            <a:r>
              <a:rPr lang="en-US" sz="2000"/>
              <a:t>I didn't let my own fears and doubts get in the way of taking action toward my goals</a:t>
            </a:r>
            <a:endParaRPr lang="en-US" sz="2000" dirty="0"/>
          </a:p>
        </p:txBody>
      </p:sp>
    </p:spTree>
    <p:extLst>
      <p:ext uri="{BB962C8B-B14F-4D97-AF65-F5344CB8AC3E}">
        <p14:creationId xmlns:p14="http://schemas.microsoft.com/office/powerpoint/2010/main" val="1943462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500404-2A8A-41FB-9A5C-A45E96A40650}"/>
              </a:ext>
            </a:extLst>
          </p:cNvPr>
          <p:cNvSpPr>
            <a:spLocks noGrp="1"/>
          </p:cNvSpPr>
          <p:nvPr>
            <p:ph type="title"/>
          </p:nvPr>
        </p:nvSpPr>
        <p:spPr>
          <a:xfrm>
            <a:off x="532503" y="0"/>
            <a:ext cx="10945905" cy="1293028"/>
          </a:xfrm>
        </p:spPr>
        <p:txBody>
          <a:bodyPr/>
          <a:lstStyle/>
          <a:p>
            <a:pPr algn="ctr"/>
            <a:r>
              <a:rPr lang="en-US" b="1" dirty="0">
                <a:solidFill>
                  <a:schemeClr val="accent3">
                    <a:lumMod val="60000"/>
                    <a:lumOff val="40000"/>
                  </a:schemeClr>
                </a:solidFill>
              </a:rPr>
              <a:t>Experiential avoidance</a:t>
            </a:r>
          </a:p>
        </p:txBody>
      </p:sp>
      <p:sp>
        <p:nvSpPr>
          <p:cNvPr id="2" name="Rectangle 1">
            <a:extLst>
              <a:ext uri="{FF2B5EF4-FFF2-40B4-BE49-F238E27FC236}">
                <a16:creationId xmlns:a16="http://schemas.microsoft.com/office/drawing/2014/main" id="{C6C6147C-2EF4-4831-B9E7-15161380A847}"/>
              </a:ext>
            </a:extLst>
          </p:cNvPr>
          <p:cNvSpPr/>
          <p:nvPr/>
        </p:nvSpPr>
        <p:spPr>
          <a:xfrm>
            <a:off x="1800226" y="1781174"/>
            <a:ext cx="8867775" cy="1938992"/>
          </a:xfrm>
          <a:prstGeom prst="rect">
            <a:avLst/>
          </a:prstGeom>
        </p:spPr>
        <p:txBody>
          <a:bodyPr wrap="square">
            <a:spAutoFit/>
          </a:bodyPr>
          <a:lstStyle/>
          <a:p>
            <a:r>
              <a:rPr lang="en-US" sz="2000"/>
              <a:t>When I had a bad memory, I tried to distract myself to make it go away</a:t>
            </a:r>
          </a:p>
          <a:p>
            <a:r>
              <a:rPr lang="en-US" sz="2000"/>
              <a:t>I tried to distract myself when I felt unpleasant emotions</a:t>
            </a:r>
          </a:p>
          <a:p>
            <a:r>
              <a:rPr lang="en-US" sz="2000"/>
              <a:t>When unpleasant memories came to me, I tried to put them out of my mind</a:t>
            </a:r>
          </a:p>
          <a:p>
            <a:r>
              <a:rPr lang="en-US" sz="2000"/>
              <a:t>When something upsetting came up, I tried very hard to stop thinking about it</a:t>
            </a:r>
          </a:p>
          <a:p>
            <a:r>
              <a:rPr lang="en-US" sz="2000"/>
              <a:t>If there was something I didn't want to think about, I would try many things to get it out of my mind</a:t>
            </a:r>
            <a:endParaRPr lang="en-US" sz="2000" dirty="0"/>
          </a:p>
        </p:txBody>
      </p:sp>
    </p:spTree>
    <p:extLst>
      <p:ext uri="{BB962C8B-B14F-4D97-AF65-F5344CB8AC3E}">
        <p14:creationId xmlns:p14="http://schemas.microsoft.com/office/powerpoint/2010/main" val="619912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500404-2A8A-41FB-9A5C-A45E96A40650}"/>
              </a:ext>
            </a:extLst>
          </p:cNvPr>
          <p:cNvSpPr>
            <a:spLocks noGrp="1"/>
          </p:cNvSpPr>
          <p:nvPr>
            <p:ph type="title"/>
          </p:nvPr>
        </p:nvSpPr>
        <p:spPr>
          <a:xfrm>
            <a:off x="481461" y="488147"/>
            <a:ext cx="11505304" cy="1293028"/>
          </a:xfrm>
        </p:spPr>
        <p:txBody>
          <a:bodyPr/>
          <a:lstStyle/>
          <a:p>
            <a:r>
              <a:rPr lang="en-US" b="1" dirty="0">
                <a:solidFill>
                  <a:schemeClr val="accent3">
                    <a:lumMod val="60000"/>
                    <a:lumOff val="40000"/>
                  </a:schemeClr>
                </a:solidFill>
              </a:rPr>
              <a:t>Lack of contact with the present moment</a:t>
            </a:r>
          </a:p>
        </p:txBody>
      </p:sp>
      <p:sp>
        <p:nvSpPr>
          <p:cNvPr id="2" name="Rectangle 1">
            <a:extLst>
              <a:ext uri="{FF2B5EF4-FFF2-40B4-BE49-F238E27FC236}">
                <a16:creationId xmlns:a16="http://schemas.microsoft.com/office/drawing/2014/main" id="{C6C6147C-2EF4-4831-B9E7-15161380A847}"/>
              </a:ext>
            </a:extLst>
          </p:cNvPr>
          <p:cNvSpPr/>
          <p:nvPr/>
        </p:nvSpPr>
        <p:spPr>
          <a:xfrm>
            <a:off x="1800226" y="1781175"/>
            <a:ext cx="8867775" cy="2246769"/>
          </a:xfrm>
          <a:prstGeom prst="rect">
            <a:avLst/>
          </a:prstGeom>
        </p:spPr>
        <p:txBody>
          <a:bodyPr wrap="square">
            <a:spAutoFit/>
          </a:bodyPr>
          <a:lstStyle/>
          <a:p>
            <a:r>
              <a:rPr lang="en-US" sz="2000"/>
              <a:t>I did most things on "automatic" with little awareness of what I was doing.</a:t>
            </a:r>
          </a:p>
          <a:p>
            <a:r>
              <a:rPr lang="en-US" sz="2000"/>
              <a:t>I did most things mindlessly without paying much attention.</a:t>
            </a:r>
          </a:p>
          <a:p>
            <a:r>
              <a:rPr lang="en-US" sz="2000"/>
              <a:t>I went through most days on auto-pilot without paying much attention to what I was thinking or feeling</a:t>
            </a:r>
          </a:p>
          <a:p>
            <a:r>
              <a:rPr lang="en-US" sz="2000"/>
              <a:t>I floated through most days without paying much attention.</a:t>
            </a:r>
          </a:p>
          <a:p>
            <a:r>
              <a:rPr lang="en-US" sz="2000"/>
              <a:t>Most of the time I was just going through the motions without paying much attention</a:t>
            </a:r>
            <a:endParaRPr lang="en-US" sz="2000" dirty="0"/>
          </a:p>
        </p:txBody>
      </p:sp>
    </p:spTree>
    <p:extLst>
      <p:ext uri="{BB962C8B-B14F-4D97-AF65-F5344CB8AC3E}">
        <p14:creationId xmlns:p14="http://schemas.microsoft.com/office/powerpoint/2010/main" val="37845521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500404-2A8A-41FB-9A5C-A45E96A40650}"/>
              </a:ext>
            </a:extLst>
          </p:cNvPr>
          <p:cNvSpPr>
            <a:spLocks noGrp="1"/>
          </p:cNvSpPr>
          <p:nvPr>
            <p:ph type="title"/>
          </p:nvPr>
        </p:nvSpPr>
        <p:spPr>
          <a:xfrm>
            <a:off x="4290060" y="0"/>
            <a:ext cx="6377940" cy="1293028"/>
          </a:xfrm>
        </p:spPr>
        <p:txBody>
          <a:bodyPr/>
          <a:lstStyle/>
          <a:p>
            <a:r>
              <a:rPr lang="en-US" b="1" dirty="0">
                <a:solidFill>
                  <a:schemeClr val="accent3">
                    <a:lumMod val="60000"/>
                    <a:lumOff val="40000"/>
                  </a:schemeClr>
                </a:solidFill>
              </a:rPr>
              <a:t>Self as content</a:t>
            </a:r>
          </a:p>
        </p:txBody>
      </p:sp>
      <p:sp>
        <p:nvSpPr>
          <p:cNvPr id="2" name="Rectangle 1">
            <a:extLst>
              <a:ext uri="{FF2B5EF4-FFF2-40B4-BE49-F238E27FC236}">
                <a16:creationId xmlns:a16="http://schemas.microsoft.com/office/drawing/2014/main" id="{C6C6147C-2EF4-4831-B9E7-15161380A847}"/>
              </a:ext>
            </a:extLst>
          </p:cNvPr>
          <p:cNvSpPr/>
          <p:nvPr/>
        </p:nvSpPr>
        <p:spPr>
          <a:xfrm>
            <a:off x="1800226" y="1781174"/>
            <a:ext cx="8867775" cy="1631216"/>
          </a:xfrm>
          <a:prstGeom prst="rect">
            <a:avLst/>
          </a:prstGeom>
        </p:spPr>
        <p:txBody>
          <a:bodyPr wrap="square">
            <a:spAutoFit/>
          </a:bodyPr>
          <a:lstStyle/>
          <a:p>
            <a:r>
              <a:rPr lang="en-US" sz="2000"/>
              <a:t>I thought some of my emotions were bad or inappropriate and I shouldn't feel them</a:t>
            </a:r>
          </a:p>
          <a:p>
            <a:r>
              <a:rPr lang="en-US" sz="2000"/>
              <a:t>I criticized myself for having irrational or inappropriate emotions</a:t>
            </a:r>
          </a:p>
          <a:p>
            <a:r>
              <a:rPr lang="en-US" sz="2000"/>
              <a:t>I believed some of my thoughts are abnormal or bad and I shouldn't think that way</a:t>
            </a:r>
          </a:p>
          <a:p>
            <a:r>
              <a:rPr lang="en-US" sz="2000"/>
              <a:t>I told myself that I shouldn't be feeling the way I'm feeling</a:t>
            </a:r>
          </a:p>
          <a:p>
            <a:r>
              <a:rPr lang="en-US" sz="2000"/>
              <a:t>I told myself I shouldn't be thinking the way I was thinking</a:t>
            </a:r>
            <a:endParaRPr lang="en-US" sz="2000" dirty="0"/>
          </a:p>
        </p:txBody>
      </p:sp>
    </p:spTree>
    <p:extLst>
      <p:ext uri="{BB962C8B-B14F-4D97-AF65-F5344CB8AC3E}">
        <p14:creationId xmlns:p14="http://schemas.microsoft.com/office/powerpoint/2010/main" val="590143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500404-2A8A-41FB-9A5C-A45E96A40650}"/>
              </a:ext>
            </a:extLst>
          </p:cNvPr>
          <p:cNvSpPr>
            <a:spLocks noGrp="1"/>
          </p:cNvSpPr>
          <p:nvPr>
            <p:ph type="title"/>
          </p:nvPr>
        </p:nvSpPr>
        <p:spPr>
          <a:xfrm>
            <a:off x="4290060" y="0"/>
            <a:ext cx="6377940" cy="1293028"/>
          </a:xfrm>
        </p:spPr>
        <p:txBody>
          <a:bodyPr/>
          <a:lstStyle/>
          <a:p>
            <a:r>
              <a:rPr lang="en-US" b="1" dirty="0">
                <a:solidFill>
                  <a:schemeClr val="accent3">
                    <a:lumMod val="60000"/>
                    <a:lumOff val="40000"/>
                  </a:schemeClr>
                </a:solidFill>
              </a:rPr>
              <a:t>fusion</a:t>
            </a:r>
          </a:p>
        </p:txBody>
      </p:sp>
      <p:sp>
        <p:nvSpPr>
          <p:cNvPr id="2" name="Rectangle 1">
            <a:extLst>
              <a:ext uri="{FF2B5EF4-FFF2-40B4-BE49-F238E27FC236}">
                <a16:creationId xmlns:a16="http://schemas.microsoft.com/office/drawing/2014/main" id="{C6C6147C-2EF4-4831-B9E7-15161380A847}"/>
              </a:ext>
            </a:extLst>
          </p:cNvPr>
          <p:cNvSpPr/>
          <p:nvPr/>
        </p:nvSpPr>
        <p:spPr>
          <a:xfrm>
            <a:off x="1800226" y="1781174"/>
            <a:ext cx="8867775" cy="1631216"/>
          </a:xfrm>
          <a:prstGeom prst="rect">
            <a:avLst/>
          </a:prstGeom>
        </p:spPr>
        <p:txBody>
          <a:bodyPr wrap="square">
            <a:spAutoFit/>
          </a:bodyPr>
          <a:lstStyle/>
          <a:p>
            <a:r>
              <a:rPr lang="en-US" sz="2000"/>
              <a:t>Negative thoughts and feelings tended to stick with me for a long time.</a:t>
            </a:r>
          </a:p>
          <a:p>
            <a:r>
              <a:rPr lang="en-US" sz="2000"/>
              <a:t>Distressing thoughts tended to spin around in my mind like a broken record.</a:t>
            </a:r>
          </a:p>
          <a:p>
            <a:r>
              <a:rPr lang="en-US" sz="2000"/>
              <a:t>It was very easy to get trapped into unwanted thoughts and feelings.</a:t>
            </a:r>
          </a:p>
          <a:p>
            <a:r>
              <a:rPr lang="en-US" sz="2000"/>
              <a:t>When I had negative thoughts or feelings it was very hard to see past them.</a:t>
            </a:r>
          </a:p>
          <a:p>
            <a:r>
              <a:rPr lang="en-US" sz="2000"/>
              <a:t>When something bad happened it was hard for me to stop thinking about it.</a:t>
            </a:r>
            <a:endParaRPr lang="en-US" sz="2000" dirty="0"/>
          </a:p>
        </p:txBody>
      </p:sp>
    </p:spTree>
    <p:extLst>
      <p:ext uri="{BB962C8B-B14F-4D97-AF65-F5344CB8AC3E}">
        <p14:creationId xmlns:p14="http://schemas.microsoft.com/office/powerpoint/2010/main" val="2044878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500404-2A8A-41FB-9A5C-A45E96A40650}"/>
              </a:ext>
            </a:extLst>
          </p:cNvPr>
          <p:cNvSpPr>
            <a:spLocks noGrp="1"/>
          </p:cNvSpPr>
          <p:nvPr>
            <p:ph type="title"/>
          </p:nvPr>
        </p:nvSpPr>
        <p:spPr>
          <a:xfrm>
            <a:off x="559398" y="0"/>
            <a:ext cx="11118028" cy="1293028"/>
          </a:xfrm>
        </p:spPr>
        <p:txBody>
          <a:bodyPr/>
          <a:lstStyle/>
          <a:p>
            <a:r>
              <a:rPr lang="en-US" b="1" dirty="0">
                <a:solidFill>
                  <a:schemeClr val="accent3">
                    <a:lumMod val="60000"/>
                    <a:lumOff val="40000"/>
                  </a:schemeClr>
                </a:solidFill>
              </a:rPr>
              <a:t>Lack of contact with values</a:t>
            </a:r>
          </a:p>
        </p:txBody>
      </p:sp>
      <p:sp>
        <p:nvSpPr>
          <p:cNvPr id="2" name="Rectangle 1">
            <a:extLst>
              <a:ext uri="{FF2B5EF4-FFF2-40B4-BE49-F238E27FC236}">
                <a16:creationId xmlns:a16="http://schemas.microsoft.com/office/drawing/2014/main" id="{C6C6147C-2EF4-4831-B9E7-15161380A847}"/>
              </a:ext>
            </a:extLst>
          </p:cNvPr>
          <p:cNvSpPr/>
          <p:nvPr/>
        </p:nvSpPr>
        <p:spPr>
          <a:xfrm>
            <a:off x="1800226" y="1781174"/>
            <a:ext cx="8867775" cy="1631216"/>
          </a:xfrm>
          <a:prstGeom prst="rect">
            <a:avLst/>
          </a:prstGeom>
        </p:spPr>
        <p:txBody>
          <a:bodyPr wrap="square">
            <a:spAutoFit/>
          </a:bodyPr>
          <a:lstStyle/>
          <a:p>
            <a:r>
              <a:rPr lang="en-US" sz="2000"/>
              <a:t>My priorities and values often fell by the wayside in my day to day life</a:t>
            </a:r>
          </a:p>
          <a:p>
            <a:r>
              <a:rPr lang="en-US" sz="2000"/>
              <a:t>When life got hectic, I often lost touch with the things I value</a:t>
            </a:r>
          </a:p>
          <a:p>
            <a:r>
              <a:rPr lang="en-US" sz="2000"/>
              <a:t>The things that I value the most often fell off my priority list completely</a:t>
            </a:r>
          </a:p>
          <a:p>
            <a:r>
              <a:rPr lang="en-US" sz="2000"/>
              <a:t>I didn't usually have time to focus on the things that are really important to me</a:t>
            </a:r>
          </a:p>
          <a:p>
            <a:r>
              <a:rPr lang="en-US" sz="2000"/>
              <a:t>When times got tough, it was easy to forget about what I truly value</a:t>
            </a:r>
            <a:endParaRPr lang="en-US" sz="2000" dirty="0"/>
          </a:p>
        </p:txBody>
      </p:sp>
    </p:spTree>
    <p:extLst>
      <p:ext uri="{BB962C8B-B14F-4D97-AF65-F5344CB8AC3E}">
        <p14:creationId xmlns:p14="http://schemas.microsoft.com/office/powerpoint/2010/main" val="961830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500404-2A8A-41FB-9A5C-A45E96A40650}"/>
              </a:ext>
            </a:extLst>
          </p:cNvPr>
          <p:cNvSpPr>
            <a:spLocks noGrp="1"/>
          </p:cNvSpPr>
          <p:nvPr>
            <p:ph type="title"/>
          </p:nvPr>
        </p:nvSpPr>
        <p:spPr>
          <a:xfrm>
            <a:off x="4290060" y="0"/>
            <a:ext cx="6377940" cy="1293028"/>
          </a:xfrm>
        </p:spPr>
        <p:txBody>
          <a:bodyPr/>
          <a:lstStyle/>
          <a:p>
            <a:r>
              <a:rPr lang="en-US" b="1" dirty="0">
                <a:solidFill>
                  <a:schemeClr val="accent3">
                    <a:lumMod val="60000"/>
                    <a:lumOff val="40000"/>
                  </a:schemeClr>
                </a:solidFill>
              </a:rPr>
              <a:t>Inaction</a:t>
            </a:r>
          </a:p>
        </p:txBody>
      </p:sp>
      <p:sp>
        <p:nvSpPr>
          <p:cNvPr id="2" name="Rectangle 1">
            <a:extLst>
              <a:ext uri="{FF2B5EF4-FFF2-40B4-BE49-F238E27FC236}">
                <a16:creationId xmlns:a16="http://schemas.microsoft.com/office/drawing/2014/main" id="{C6C6147C-2EF4-4831-B9E7-15161380A847}"/>
              </a:ext>
            </a:extLst>
          </p:cNvPr>
          <p:cNvSpPr/>
          <p:nvPr/>
        </p:nvSpPr>
        <p:spPr>
          <a:xfrm>
            <a:off x="620945" y="2809950"/>
            <a:ext cx="11135844" cy="1631216"/>
          </a:xfrm>
          <a:prstGeom prst="rect">
            <a:avLst/>
          </a:prstGeom>
        </p:spPr>
        <p:txBody>
          <a:bodyPr wrap="square">
            <a:spAutoFit/>
          </a:bodyPr>
          <a:lstStyle/>
          <a:p>
            <a:r>
              <a:rPr lang="en-US" sz="2000" dirty="0"/>
              <a:t>Negative feelings often trapped me in inaction</a:t>
            </a:r>
          </a:p>
          <a:p>
            <a:r>
              <a:rPr lang="en-US" sz="2000" dirty="0"/>
              <a:t>Negative feelings easily stalled out my plans</a:t>
            </a:r>
          </a:p>
          <a:p>
            <a:r>
              <a:rPr lang="en-US" sz="2000" dirty="0"/>
              <a:t>Getting upset left me stuck and inactive</a:t>
            </a:r>
          </a:p>
          <a:p>
            <a:r>
              <a:rPr lang="en-US" sz="2000" dirty="0"/>
              <a:t>Negative experiences derailed me from what's really important</a:t>
            </a:r>
          </a:p>
          <a:p>
            <a:r>
              <a:rPr lang="en-US" sz="2000" dirty="0"/>
              <a:t>Unpleasant thoughts and feelings easily overwhelmed my efforts to deepen my life</a:t>
            </a:r>
          </a:p>
        </p:txBody>
      </p:sp>
    </p:spTree>
    <p:extLst>
      <p:ext uri="{BB962C8B-B14F-4D97-AF65-F5344CB8AC3E}">
        <p14:creationId xmlns:p14="http://schemas.microsoft.com/office/powerpoint/2010/main" val="1522200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A560C-92D1-4906-922F-106C37389564}"/>
              </a:ext>
            </a:extLst>
          </p:cNvPr>
          <p:cNvSpPr>
            <a:spLocks noGrp="1"/>
          </p:cNvSpPr>
          <p:nvPr>
            <p:ph type="title"/>
          </p:nvPr>
        </p:nvSpPr>
        <p:spPr/>
        <p:txBody>
          <a:bodyPr/>
          <a:lstStyle/>
          <a:p>
            <a:r>
              <a:rPr lang="en-US" dirty="0"/>
              <a:t>Targets in ACT</a:t>
            </a:r>
          </a:p>
        </p:txBody>
      </p:sp>
      <p:sp>
        <p:nvSpPr>
          <p:cNvPr id="3" name="Content Placeholder 2">
            <a:extLst>
              <a:ext uri="{FF2B5EF4-FFF2-40B4-BE49-F238E27FC236}">
                <a16:creationId xmlns:a16="http://schemas.microsoft.com/office/drawing/2014/main" id="{0911701B-A094-4DBA-8890-98A3C145961A}"/>
              </a:ext>
            </a:extLst>
          </p:cNvPr>
          <p:cNvSpPr>
            <a:spLocks noGrp="1"/>
          </p:cNvSpPr>
          <p:nvPr>
            <p:ph idx="1"/>
          </p:nvPr>
        </p:nvSpPr>
        <p:spPr>
          <a:xfrm>
            <a:off x="409575" y="1825625"/>
            <a:ext cx="11401425" cy="4813300"/>
          </a:xfrm>
        </p:spPr>
        <p:txBody>
          <a:bodyPr/>
          <a:lstStyle/>
          <a:p>
            <a:endParaRPr lang="en-US" dirty="0"/>
          </a:p>
          <a:p>
            <a:pPr lvl="1"/>
            <a:r>
              <a:rPr lang="en-US" dirty="0"/>
              <a:t>AAQ-II</a:t>
            </a:r>
          </a:p>
          <a:p>
            <a:endParaRPr lang="en-US" dirty="0"/>
          </a:p>
          <a:p>
            <a:pPr lvl="1"/>
            <a:r>
              <a:rPr lang="en-US" dirty="0"/>
              <a:t>MPFI</a:t>
            </a:r>
          </a:p>
          <a:p>
            <a:pPr marL="0" indent="0">
              <a:buNone/>
            </a:pPr>
            <a:endParaRPr lang="en-US" dirty="0"/>
          </a:p>
        </p:txBody>
      </p:sp>
      <p:grpSp>
        <p:nvGrpSpPr>
          <p:cNvPr id="5" name="Group 4">
            <a:extLst>
              <a:ext uri="{FF2B5EF4-FFF2-40B4-BE49-F238E27FC236}">
                <a16:creationId xmlns:a16="http://schemas.microsoft.com/office/drawing/2014/main" id="{33759C22-AED8-4600-BFBD-E36A61F7A847}"/>
              </a:ext>
            </a:extLst>
          </p:cNvPr>
          <p:cNvGrpSpPr/>
          <p:nvPr/>
        </p:nvGrpSpPr>
        <p:grpSpPr>
          <a:xfrm>
            <a:off x="7918524" y="202008"/>
            <a:ext cx="4016026" cy="4435258"/>
            <a:chOff x="6136101" y="740228"/>
            <a:chExt cx="3889642" cy="4084436"/>
          </a:xfrm>
          <a:effectLst>
            <a:outerShdw blurRad="101600" dist="76200" dir="2700000" algn="tl" rotWithShape="0">
              <a:prstClr val="black">
                <a:alpha val="70000"/>
              </a:prstClr>
            </a:outerShdw>
          </a:effectLst>
        </p:grpSpPr>
        <p:cxnSp>
          <p:nvCxnSpPr>
            <p:cNvPr id="6" name="Straight Connector 5">
              <a:extLst>
                <a:ext uri="{FF2B5EF4-FFF2-40B4-BE49-F238E27FC236}">
                  <a16:creationId xmlns:a16="http://schemas.microsoft.com/office/drawing/2014/main" id="{C04C4C33-62CA-4B22-BE29-4770A711724B}"/>
                </a:ext>
              </a:extLst>
            </p:cNvPr>
            <p:cNvCxnSpPr>
              <a:stCxn id="15" idx="3"/>
              <a:endCxn id="15" idx="0"/>
            </p:cNvCxnSpPr>
            <p:nvPr/>
          </p:nvCxnSpPr>
          <p:spPr>
            <a:xfrm flipH="1" flipV="1">
              <a:off x="8080924" y="740228"/>
              <a:ext cx="1" cy="4084436"/>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32367F05-6BCF-46B7-B1CD-E0BDB2426FDE}"/>
                </a:ext>
              </a:extLst>
            </p:cNvPr>
            <p:cNvGrpSpPr/>
            <p:nvPr/>
          </p:nvGrpSpPr>
          <p:grpSpPr>
            <a:xfrm>
              <a:off x="6136101" y="740228"/>
              <a:ext cx="3889642" cy="4084435"/>
              <a:chOff x="6128656" y="740228"/>
              <a:chExt cx="3897087" cy="4071257"/>
            </a:xfrm>
          </p:grpSpPr>
          <p:cxnSp>
            <p:nvCxnSpPr>
              <p:cNvPr id="8" name="Straight Connector 7">
                <a:extLst>
                  <a:ext uri="{FF2B5EF4-FFF2-40B4-BE49-F238E27FC236}">
                    <a16:creationId xmlns:a16="http://schemas.microsoft.com/office/drawing/2014/main" id="{6CA99CD9-79F4-4D19-AE04-B2579007F95C}"/>
                  </a:ext>
                </a:extLst>
              </p:cNvPr>
              <p:cNvCxnSpPr>
                <a:cxnSpLocks/>
              </p:cNvCxnSpPr>
              <p:nvPr/>
            </p:nvCxnSpPr>
            <p:spPr>
              <a:xfrm>
                <a:off x="6128660" y="1664789"/>
                <a:ext cx="3897081" cy="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906EF3-E6AE-41BF-BF98-1E0D2BDB8C79}"/>
                  </a:ext>
                </a:extLst>
              </p:cNvPr>
              <p:cNvCxnSpPr>
                <a:cxnSpLocks/>
                <a:endCxn id="15" idx="2"/>
              </p:cNvCxnSpPr>
              <p:nvPr/>
            </p:nvCxnSpPr>
            <p:spPr>
              <a:xfrm>
                <a:off x="6128659" y="1664789"/>
                <a:ext cx="3897083" cy="222509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F204382-489D-4DFC-90E6-BE72FF825CF8}"/>
                  </a:ext>
                </a:extLst>
              </p:cNvPr>
              <p:cNvCxnSpPr>
                <a:cxnSpLocks/>
                <a:stCxn id="15" idx="0"/>
              </p:cNvCxnSpPr>
              <p:nvPr/>
            </p:nvCxnSpPr>
            <p:spPr>
              <a:xfrm>
                <a:off x="8077202" y="740228"/>
                <a:ext cx="1948538" cy="3149649"/>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D03914-345A-4A52-9040-174B9D6983EB}"/>
                  </a:ext>
                </a:extLst>
              </p:cNvPr>
              <p:cNvCxnSpPr>
                <a:cxnSpLocks/>
                <a:endCxn id="15" idx="3"/>
              </p:cNvCxnSpPr>
              <p:nvPr/>
            </p:nvCxnSpPr>
            <p:spPr>
              <a:xfrm>
                <a:off x="6128658" y="1664789"/>
                <a:ext cx="1948544" cy="3146696"/>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CC014A-2DC2-4094-BF17-5337802B19F8}"/>
                  </a:ext>
                </a:extLst>
              </p:cNvPr>
              <p:cNvCxnSpPr>
                <a:cxnSpLocks/>
                <a:stCxn id="15" idx="3"/>
              </p:cNvCxnSpPr>
              <p:nvPr/>
            </p:nvCxnSpPr>
            <p:spPr>
              <a:xfrm flipV="1">
                <a:off x="8077202" y="1664789"/>
                <a:ext cx="1948539" cy="3146696"/>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2D7D06B-9E15-4C37-A11C-B8B7BD501FA2}"/>
                  </a:ext>
                </a:extLst>
              </p:cNvPr>
              <p:cNvGrpSpPr/>
              <p:nvPr/>
            </p:nvGrpSpPr>
            <p:grpSpPr>
              <a:xfrm>
                <a:off x="6128660" y="740228"/>
                <a:ext cx="3897083" cy="4071257"/>
                <a:chOff x="6128660" y="740228"/>
                <a:chExt cx="3897083" cy="4071257"/>
              </a:xfrm>
            </p:grpSpPr>
            <p:sp>
              <p:nvSpPr>
                <p:cNvPr id="15" name="Hexagon 14">
                  <a:extLst>
                    <a:ext uri="{FF2B5EF4-FFF2-40B4-BE49-F238E27FC236}">
                      <a16:creationId xmlns:a16="http://schemas.microsoft.com/office/drawing/2014/main" id="{D0421B26-BBF5-4ED2-928C-60A855DDBF63}"/>
                    </a:ext>
                  </a:extLst>
                </p:cNvPr>
                <p:cNvSpPr/>
                <p:nvPr/>
              </p:nvSpPr>
              <p:spPr>
                <a:xfrm rot="16200000">
                  <a:off x="6041573" y="827315"/>
                  <a:ext cx="4071257" cy="3897083"/>
                </a:xfrm>
                <a:prstGeom prst="hexagon">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Maiandra DmBd GD" panose="020F0802020208030404" pitchFamily="34" charset="0"/>
                  </a:endParaRPr>
                </a:p>
              </p:txBody>
            </p:sp>
            <p:cxnSp>
              <p:nvCxnSpPr>
                <p:cNvPr id="16" name="Straight Connector 15">
                  <a:extLst>
                    <a:ext uri="{FF2B5EF4-FFF2-40B4-BE49-F238E27FC236}">
                      <a16:creationId xmlns:a16="http://schemas.microsoft.com/office/drawing/2014/main" id="{ADEB41CD-9127-4210-877D-1561765DE527}"/>
                    </a:ext>
                  </a:extLst>
                </p:cNvPr>
                <p:cNvCxnSpPr>
                  <a:cxnSpLocks/>
                  <a:stCxn id="15" idx="4"/>
                </p:cNvCxnSpPr>
                <p:nvPr/>
              </p:nvCxnSpPr>
              <p:spPr>
                <a:xfrm>
                  <a:off x="6128661" y="3889878"/>
                  <a:ext cx="3897080" cy="1"/>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B3FDE-CA13-4742-BF0A-4FF0B33B22EE}"/>
                    </a:ext>
                  </a:extLst>
                </p:cNvPr>
                <p:cNvCxnSpPr>
                  <a:cxnSpLocks/>
                  <a:stCxn id="15" idx="4"/>
                </p:cNvCxnSpPr>
                <p:nvPr/>
              </p:nvCxnSpPr>
              <p:spPr>
                <a:xfrm flipV="1">
                  <a:off x="6128661" y="1664789"/>
                  <a:ext cx="3897080" cy="222509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52426D-EBF7-4C1D-A9CD-1F88640781E7}"/>
                    </a:ext>
                  </a:extLst>
                </p:cNvPr>
                <p:cNvCxnSpPr>
                  <a:cxnSpLocks/>
                  <a:stCxn id="15" idx="4"/>
                  <a:endCxn id="15" idx="0"/>
                </p:cNvCxnSpPr>
                <p:nvPr/>
              </p:nvCxnSpPr>
              <p:spPr>
                <a:xfrm flipV="1">
                  <a:off x="6128661" y="740228"/>
                  <a:ext cx="1948541" cy="314965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A68A8189-7DB2-4A31-8578-9687F5948C07}"/>
                    </a:ext>
                  </a:extLst>
                </p:cNvPr>
                <p:cNvSpPr/>
                <p:nvPr/>
              </p:nvSpPr>
              <p:spPr>
                <a:xfrm>
                  <a:off x="7267074" y="2009274"/>
                  <a:ext cx="1648326" cy="1431757"/>
                </a:xfrm>
                <a:prstGeom prst="ellipse">
                  <a:avLst/>
                </a:prstGeom>
                <a:gradFill flip="none" rotWithShape="1">
                  <a:gsLst>
                    <a:gs pos="52000">
                      <a:srgbClr val="F7AD09"/>
                    </a:gs>
                    <a:gs pos="22000">
                      <a:srgbClr val="ECFE7E"/>
                    </a:gs>
                    <a:gs pos="84000">
                      <a:srgbClr val="FF53E6"/>
                    </a:gs>
                  </a:gsLst>
                  <a:path path="circle">
                    <a:fillToRect l="100000" t="100000"/>
                  </a:path>
                  <a:tileRect r="-100000" b="-100000"/>
                </a:gra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Maiandra DmBd GD" panose="020F0802020208030404" pitchFamily="34" charset="0"/>
                  </a:endParaRPr>
                </a:p>
              </p:txBody>
            </p:sp>
          </p:grpSp>
          <p:sp>
            <p:nvSpPr>
              <p:cNvPr id="14" name="TextBox 13">
                <a:extLst>
                  <a:ext uri="{FF2B5EF4-FFF2-40B4-BE49-F238E27FC236}">
                    <a16:creationId xmlns:a16="http://schemas.microsoft.com/office/drawing/2014/main" id="{D5559D2A-CF17-43E2-8D10-85FB069F524F}"/>
                  </a:ext>
                </a:extLst>
              </p:cNvPr>
              <p:cNvSpPr txBox="1"/>
              <p:nvPr/>
            </p:nvSpPr>
            <p:spPr>
              <a:xfrm>
                <a:off x="6128656" y="2336771"/>
                <a:ext cx="3897079" cy="706293"/>
              </a:xfrm>
              <a:prstGeom prst="rect">
                <a:avLst/>
              </a:prstGeom>
              <a:noFill/>
              <a:ln>
                <a:noFill/>
              </a:ln>
            </p:spPr>
            <p:txBody>
              <a:bodyPr wrap="square" rtlCol="0">
                <a:spAutoFit/>
              </a:bodyPr>
              <a:lstStyle/>
              <a:p>
                <a:pPr algn="ctr"/>
                <a:r>
                  <a:rPr lang="en-US" sz="4400" b="1" dirty="0">
                    <a:ln w="9525">
                      <a:solidFill>
                        <a:schemeClr val="bg1"/>
                      </a:solidFill>
                      <a:prstDash val="solid"/>
                    </a:ln>
                    <a:solidFill>
                      <a:schemeClr val="bg1"/>
                    </a:solidFill>
                    <a:effectLst>
                      <a:outerShdw blurRad="152400" dist="152400" dir="2700000" algn="tl" rotWithShape="0">
                        <a:schemeClr val="tx1">
                          <a:alpha val="80000"/>
                        </a:schemeClr>
                      </a:outerShdw>
                    </a:effectLst>
                    <a:latin typeface="Maiandra DmBd GD" panose="020F0802020208030404" pitchFamily="34" charset="0"/>
                    <a:cs typeface="Times New Roman" panose="02020603050405020304" pitchFamily="18" charset="0"/>
                  </a:rPr>
                  <a:t>Inflexibility </a:t>
                </a:r>
              </a:p>
            </p:txBody>
          </p:sp>
        </p:grpSp>
      </p:grpSp>
      <p:grpSp>
        <p:nvGrpSpPr>
          <p:cNvPr id="20" name="Group 19">
            <a:extLst>
              <a:ext uri="{FF2B5EF4-FFF2-40B4-BE49-F238E27FC236}">
                <a16:creationId xmlns:a16="http://schemas.microsoft.com/office/drawing/2014/main" id="{AA9AFC00-54AE-4577-9BFE-55D3EB5535A4}"/>
              </a:ext>
            </a:extLst>
          </p:cNvPr>
          <p:cNvGrpSpPr/>
          <p:nvPr/>
        </p:nvGrpSpPr>
        <p:grpSpPr>
          <a:xfrm>
            <a:off x="4512598" y="2210022"/>
            <a:ext cx="4038466" cy="4435253"/>
            <a:chOff x="6114362" y="740228"/>
            <a:chExt cx="3911383" cy="4084436"/>
          </a:xfrm>
          <a:effectLst>
            <a:outerShdw blurRad="101600" dist="76200" dir="2700000" algn="tl" rotWithShape="0">
              <a:prstClr val="black">
                <a:alpha val="70000"/>
              </a:prstClr>
            </a:outerShdw>
          </a:effectLst>
        </p:grpSpPr>
        <p:cxnSp>
          <p:nvCxnSpPr>
            <p:cNvPr id="21" name="Straight Connector 20">
              <a:extLst>
                <a:ext uri="{FF2B5EF4-FFF2-40B4-BE49-F238E27FC236}">
                  <a16:creationId xmlns:a16="http://schemas.microsoft.com/office/drawing/2014/main" id="{567F1DD6-5685-4E3E-9E2A-693FDBC04FCB}"/>
                </a:ext>
              </a:extLst>
            </p:cNvPr>
            <p:cNvCxnSpPr>
              <a:stCxn id="30" idx="3"/>
              <a:endCxn id="30" idx="0"/>
            </p:cNvCxnSpPr>
            <p:nvPr/>
          </p:nvCxnSpPr>
          <p:spPr>
            <a:xfrm flipH="1" flipV="1">
              <a:off x="8080924" y="740228"/>
              <a:ext cx="1" cy="4084436"/>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3BC15117-EE37-4173-BD8E-87EF9F1FD88C}"/>
                </a:ext>
              </a:extLst>
            </p:cNvPr>
            <p:cNvGrpSpPr/>
            <p:nvPr/>
          </p:nvGrpSpPr>
          <p:grpSpPr>
            <a:xfrm>
              <a:off x="6114362" y="740228"/>
              <a:ext cx="3911383" cy="4084435"/>
              <a:chOff x="6106876" y="740228"/>
              <a:chExt cx="3918870" cy="4071257"/>
            </a:xfrm>
          </p:grpSpPr>
          <p:cxnSp>
            <p:nvCxnSpPr>
              <p:cNvPr id="23" name="Straight Connector 22">
                <a:extLst>
                  <a:ext uri="{FF2B5EF4-FFF2-40B4-BE49-F238E27FC236}">
                    <a16:creationId xmlns:a16="http://schemas.microsoft.com/office/drawing/2014/main" id="{365F83C7-EDD6-442B-950E-634C3727489D}"/>
                  </a:ext>
                </a:extLst>
              </p:cNvPr>
              <p:cNvCxnSpPr>
                <a:cxnSpLocks/>
              </p:cNvCxnSpPr>
              <p:nvPr/>
            </p:nvCxnSpPr>
            <p:spPr>
              <a:xfrm>
                <a:off x="6128660" y="1664789"/>
                <a:ext cx="3897081" cy="0"/>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22F9D99-6F3F-4468-B9EF-BE0D862357D9}"/>
                  </a:ext>
                </a:extLst>
              </p:cNvPr>
              <p:cNvCxnSpPr>
                <a:cxnSpLocks/>
                <a:endCxn id="30" idx="2"/>
              </p:cNvCxnSpPr>
              <p:nvPr/>
            </p:nvCxnSpPr>
            <p:spPr>
              <a:xfrm>
                <a:off x="6128659" y="1664789"/>
                <a:ext cx="3897083" cy="2225090"/>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EE59E9-A392-4DC7-BF37-B9B626851240}"/>
                  </a:ext>
                </a:extLst>
              </p:cNvPr>
              <p:cNvCxnSpPr>
                <a:cxnSpLocks/>
                <a:stCxn id="30" idx="0"/>
              </p:cNvCxnSpPr>
              <p:nvPr/>
            </p:nvCxnSpPr>
            <p:spPr>
              <a:xfrm>
                <a:off x="8077202" y="740228"/>
                <a:ext cx="1948538" cy="3149649"/>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7F0194-3476-4140-8076-681365FD926E}"/>
                  </a:ext>
                </a:extLst>
              </p:cNvPr>
              <p:cNvCxnSpPr>
                <a:cxnSpLocks/>
                <a:endCxn id="30" idx="3"/>
              </p:cNvCxnSpPr>
              <p:nvPr/>
            </p:nvCxnSpPr>
            <p:spPr>
              <a:xfrm>
                <a:off x="6128657" y="1664789"/>
                <a:ext cx="1948543" cy="3146696"/>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244237-F501-4F36-8553-583B367C85C8}"/>
                  </a:ext>
                </a:extLst>
              </p:cNvPr>
              <p:cNvCxnSpPr>
                <a:cxnSpLocks/>
                <a:stCxn id="30" idx="3"/>
              </p:cNvCxnSpPr>
              <p:nvPr/>
            </p:nvCxnSpPr>
            <p:spPr>
              <a:xfrm flipV="1">
                <a:off x="8077203" y="1664789"/>
                <a:ext cx="1948539" cy="3146696"/>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0DABD23E-D8FA-4960-9EBA-407699915E29}"/>
                  </a:ext>
                </a:extLst>
              </p:cNvPr>
              <p:cNvGrpSpPr/>
              <p:nvPr/>
            </p:nvGrpSpPr>
            <p:grpSpPr>
              <a:xfrm>
                <a:off x="6128661" y="740228"/>
                <a:ext cx="3897085" cy="4071257"/>
                <a:chOff x="6128661" y="740228"/>
                <a:chExt cx="3897085" cy="4071257"/>
              </a:xfrm>
            </p:grpSpPr>
            <p:sp>
              <p:nvSpPr>
                <p:cNvPr id="30" name="Hexagon 29">
                  <a:extLst>
                    <a:ext uri="{FF2B5EF4-FFF2-40B4-BE49-F238E27FC236}">
                      <a16:creationId xmlns:a16="http://schemas.microsoft.com/office/drawing/2014/main" id="{4304AE05-2032-4E49-BDD2-A2A25281CFC8}"/>
                    </a:ext>
                  </a:extLst>
                </p:cNvPr>
                <p:cNvSpPr/>
                <p:nvPr/>
              </p:nvSpPr>
              <p:spPr>
                <a:xfrm rot="16200000">
                  <a:off x="6041576" y="827315"/>
                  <a:ext cx="4071257" cy="3897083"/>
                </a:xfrm>
                <a:prstGeom prst="hexagon">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Maiandra DmBd GD" panose="020F0802020208030404" pitchFamily="34" charset="0"/>
                  </a:endParaRPr>
                </a:p>
              </p:txBody>
            </p:sp>
            <p:cxnSp>
              <p:nvCxnSpPr>
                <p:cNvPr id="31" name="Straight Connector 30">
                  <a:extLst>
                    <a:ext uri="{FF2B5EF4-FFF2-40B4-BE49-F238E27FC236}">
                      <a16:creationId xmlns:a16="http://schemas.microsoft.com/office/drawing/2014/main" id="{B68619E0-D28D-4F96-993A-F458F7148B02}"/>
                    </a:ext>
                  </a:extLst>
                </p:cNvPr>
                <p:cNvCxnSpPr>
                  <a:cxnSpLocks/>
                  <a:stCxn id="30" idx="4"/>
                </p:cNvCxnSpPr>
                <p:nvPr/>
              </p:nvCxnSpPr>
              <p:spPr>
                <a:xfrm>
                  <a:off x="6128662" y="3889878"/>
                  <a:ext cx="3897079" cy="1"/>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6A2EED4-AFE8-4D90-BF98-47B04970121F}"/>
                    </a:ext>
                  </a:extLst>
                </p:cNvPr>
                <p:cNvCxnSpPr>
                  <a:cxnSpLocks/>
                  <a:stCxn id="30" idx="4"/>
                </p:cNvCxnSpPr>
                <p:nvPr/>
              </p:nvCxnSpPr>
              <p:spPr>
                <a:xfrm flipV="1">
                  <a:off x="6128662" y="1664789"/>
                  <a:ext cx="3897079" cy="2225090"/>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27DE9E-EC0D-42BC-BD79-F3300EF4B97C}"/>
                    </a:ext>
                  </a:extLst>
                </p:cNvPr>
                <p:cNvCxnSpPr>
                  <a:cxnSpLocks/>
                  <a:stCxn id="30" idx="4"/>
                  <a:endCxn id="30" idx="0"/>
                </p:cNvCxnSpPr>
                <p:nvPr/>
              </p:nvCxnSpPr>
              <p:spPr>
                <a:xfrm flipV="1">
                  <a:off x="6128661" y="740228"/>
                  <a:ext cx="1948541" cy="3149650"/>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9FBA464E-AFB5-4B4A-9233-FEE95CC25F12}"/>
                    </a:ext>
                  </a:extLst>
                </p:cNvPr>
                <p:cNvSpPr/>
                <p:nvPr/>
              </p:nvSpPr>
              <p:spPr>
                <a:xfrm>
                  <a:off x="7267074" y="2009274"/>
                  <a:ext cx="1648326" cy="1431757"/>
                </a:xfrm>
                <a:prstGeom prst="ellipse">
                  <a:avLst/>
                </a:prstGeom>
                <a:gradFill flip="none" rotWithShape="1">
                  <a:gsLst>
                    <a:gs pos="0">
                      <a:srgbClr val="7030A0"/>
                    </a:gs>
                    <a:gs pos="45000">
                      <a:srgbClr val="00B0F0"/>
                    </a:gs>
                    <a:gs pos="82000">
                      <a:srgbClr val="98FE9D"/>
                    </a:gs>
                  </a:gsLst>
                  <a:path path="circle">
                    <a:fillToRect l="100000" t="100000"/>
                  </a:path>
                  <a:tileRect r="-100000" b="-100000"/>
                </a:grad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latin typeface="Maiandra DmBd GD" panose="020F0802020208030404" pitchFamily="34" charset="0"/>
                  </a:endParaRPr>
                </a:p>
              </p:txBody>
            </p:sp>
          </p:grpSp>
          <p:sp>
            <p:nvSpPr>
              <p:cNvPr id="29" name="TextBox 28">
                <a:extLst>
                  <a:ext uri="{FF2B5EF4-FFF2-40B4-BE49-F238E27FC236}">
                    <a16:creationId xmlns:a16="http://schemas.microsoft.com/office/drawing/2014/main" id="{E0943840-3B06-4245-B3F6-8A2A39AD9E62}"/>
                  </a:ext>
                </a:extLst>
              </p:cNvPr>
              <p:cNvSpPr txBox="1"/>
              <p:nvPr/>
            </p:nvSpPr>
            <p:spPr>
              <a:xfrm>
                <a:off x="6106876" y="2363630"/>
                <a:ext cx="3883048" cy="706294"/>
              </a:xfrm>
              <a:prstGeom prst="rect">
                <a:avLst/>
              </a:prstGeom>
              <a:noFill/>
            </p:spPr>
            <p:txBody>
              <a:bodyPr wrap="square" rtlCol="0">
                <a:spAutoFit/>
              </a:bodyPr>
              <a:lstStyle/>
              <a:p>
                <a:pPr algn="ctr"/>
                <a:r>
                  <a:rPr lang="en-US" sz="4400" b="1" dirty="0">
                    <a:ln w="9525">
                      <a:solidFill>
                        <a:schemeClr val="bg1"/>
                      </a:solidFill>
                      <a:prstDash val="solid"/>
                    </a:ln>
                    <a:solidFill>
                      <a:schemeClr val="bg1"/>
                    </a:solidFill>
                    <a:effectLst>
                      <a:outerShdw blurRad="152400" dist="152400" dir="2700000" algn="tl" rotWithShape="0">
                        <a:schemeClr val="tx1">
                          <a:alpha val="80000"/>
                        </a:schemeClr>
                      </a:outerShdw>
                    </a:effectLst>
                    <a:latin typeface="Maiandra DmBd GD" panose="020F0802020208030404" pitchFamily="34" charset="0"/>
                    <a:cs typeface="Times New Roman" panose="02020603050405020304" pitchFamily="18" charset="0"/>
                  </a:rPr>
                  <a:t>Flexibility </a:t>
                </a:r>
              </a:p>
            </p:txBody>
          </p:sp>
        </p:grpSp>
      </p:grpSp>
    </p:spTree>
    <p:extLst>
      <p:ext uri="{BB962C8B-B14F-4D97-AF65-F5344CB8AC3E}">
        <p14:creationId xmlns:p14="http://schemas.microsoft.com/office/powerpoint/2010/main" val="241231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39010-5F40-4713-A067-A74E25300012}"/>
              </a:ext>
            </a:extLst>
          </p:cNvPr>
          <p:cNvSpPr>
            <a:spLocks noGrp="1"/>
          </p:cNvSpPr>
          <p:nvPr>
            <p:ph type="title"/>
          </p:nvPr>
        </p:nvSpPr>
        <p:spPr/>
        <p:txBody>
          <a:bodyPr/>
          <a:lstStyle/>
          <a:p>
            <a:r>
              <a:rPr lang="en-US" dirty="0"/>
              <a:t>ACT Mechanisms</a:t>
            </a:r>
          </a:p>
        </p:txBody>
      </p:sp>
      <p:sp>
        <p:nvSpPr>
          <p:cNvPr id="3" name="Content Placeholder 2">
            <a:extLst>
              <a:ext uri="{FF2B5EF4-FFF2-40B4-BE49-F238E27FC236}">
                <a16:creationId xmlns:a16="http://schemas.microsoft.com/office/drawing/2014/main" id="{551147BA-3E4D-48FE-A4D5-90E1A1A63A91}"/>
              </a:ext>
            </a:extLst>
          </p:cNvPr>
          <p:cNvSpPr>
            <a:spLocks noGrp="1"/>
          </p:cNvSpPr>
          <p:nvPr>
            <p:ph idx="1"/>
          </p:nvPr>
        </p:nvSpPr>
        <p:spPr/>
        <p:txBody>
          <a:bodyPr/>
          <a:lstStyle/>
          <a:p>
            <a:r>
              <a:rPr lang="en-US" dirty="0"/>
              <a:t>36 studies</a:t>
            </a:r>
          </a:p>
          <a:p>
            <a:pPr lvl="1"/>
            <a:r>
              <a:rPr lang="en-US" dirty="0"/>
              <a:t>AAQ-II</a:t>
            </a:r>
          </a:p>
          <a:p>
            <a:pPr lvl="1"/>
            <a:r>
              <a:rPr lang="en-US" dirty="0"/>
              <a:t>13 for psych distress</a:t>
            </a:r>
          </a:p>
          <a:p>
            <a:pPr lvl="1"/>
            <a:endParaRPr lang="en-US" dirty="0"/>
          </a:p>
          <a:p>
            <a:pPr lvl="1"/>
            <a:r>
              <a:rPr lang="en-US" sz="6000" b="1" dirty="0">
                <a:latin typeface="Times New Roman" panose="02020603050405020304" pitchFamily="18" charset="0"/>
                <a:cs typeface="Times New Roman" panose="02020603050405020304" pitchFamily="18" charset="0"/>
              </a:rPr>
              <a:t>  </a:t>
            </a:r>
            <a:r>
              <a:rPr lang="en-US" dirty="0"/>
              <a:t> INFLEX </a:t>
            </a:r>
            <a:r>
              <a:rPr lang="en-US" dirty="0">
                <a:sym typeface="Wingdings" panose="05000000000000000000" pitchFamily="2" charset="2"/>
              </a:rPr>
              <a:t>   distress / </a:t>
            </a:r>
            <a:r>
              <a:rPr lang="en-US" dirty="0" err="1">
                <a:sym typeface="Wingdings" panose="05000000000000000000" pitchFamily="2" charset="2"/>
              </a:rPr>
              <a:t>depr</a:t>
            </a:r>
            <a:r>
              <a:rPr lang="en-US" dirty="0">
                <a:sym typeface="Wingdings" panose="05000000000000000000" pitchFamily="2" charset="2"/>
              </a:rPr>
              <a:t> / </a:t>
            </a:r>
            <a:r>
              <a:rPr lang="en-US" dirty="0" err="1">
                <a:sym typeface="Wingdings" panose="05000000000000000000" pitchFamily="2" charset="2"/>
              </a:rPr>
              <a:t>anx</a:t>
            </a:r>
            <a:endParaRPr lang="en-US" dirty="0">
              <a:sym typeface="Wingdings" panose="05000000000000000000" pitchFamily="2" charset="2"/>
            </a:endParaRPr>
          </a:p>
          <a:p>
            <a:pPr lvl="1"/>
            <a:r>
              <a:rPr lang="en-US" dirty="0">
                <a:sym typeface="Wingdings" panose="05000000000000000000" pitchFamily="2" charset="2"/>
              </a:rPr>
              <a:t>   PM aware    stress / </a:t>
            </a:r>
            <a:r>
              <a:rPr lang="en-US" dirty="0" err="1">
                <a:sym typeface="Wingdings" panose="05000000000000000000" pitchFamily="2" charset="2"/>
              </a:rPr>
              <a:t>depr</a:t>
            </a:r>
            <a:r>
              <a:rPr lang="en-US" dirty="0">
                <a:sym typeface="Wingdings" panose="05000000000000000000" pitchFamily="2" charset="2"/>
              </a:rPr>
              <a:t> / </a:t>
            </a:r>
            <a:r>
              <a:rPr lang="en-US" dirty="0" err="1">
                <a:sym typeface="Wingdings" panose="05000000000000000000" pitchFamily="2" charset="2"/>
              </a:rPr>
              <a:t>anx</a:t>
            </a:r>
            <a:endParaRPr lang="en-US" dirty="0"/>
          </a:p>
        </p:txBody>
      </p:sp>
      <p:sp>
        <p:nvSpPr>
          <p:cNvPr id="4" name="Arrow: Down 3">
            <a:extLst>
              <a:ext uri="{FF2B5EF4-FFF2-40B4-BE49-F238E27FC236}">
                <a16:creationId xmlns:a16="http://schemas.microsoft.com/office/drawing/2014/main" id="{8DD57E5C-6C01-4116-AE64-07E81734DABA}"/>
              </a:ext>
            </a:extLst>
          </p:cNvPr>
          <p:cNvSpPr/>
          <p:nvPr/>
        </p:nvSpPr>
        <p:spPr>
          <a:xfrm>
            <a:off x="1342100" y="5073347"/>
            <a:ext cx="381898" cy="495319"/>
          </a:xfrm>
          <a:prstGeom prst="downArrow">
            <a:avLst/>
          </a:prstGeom>
          <a:gradFill flip="none" rotWithShape="1">
            <a:gsLst>
              <a:gs pos="0">
                <a:schemeClr val="accent1">
                  <a:lumMod val="5000"/>
                  <a:lumOff val="95000"/>
                </a:schemeClr>
              </a:gs>
              <a:gs pos="100000">
                <a:schemeClr val="accent4">
                  <a:lumMod val="40000"/>
                  <a:lumOff val="60000"/>
                </a:schemeClr>
              </a:gs>
            </a:gsLst>
            <a:lin ang="16200000" scaled="1"/>
            <a:tileRect/>
          </a:gradFill>
          <a:ln>
            <a:solidFill>
              <a:schemeClr val="tx1"/>
            </a:solidFill>
          </a:ln>
          <a:effectLst>
            <a:outerShdw blurRad="152400" dist="889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152400" dist="152400" dir="2700000" algn="tl" rotWithShape="0">
                  <a:prstClr val="black">
                    <a:alpha val="40000"/>
                  </a:prstClr>
                </a:outerShdw>
              </a:effectLst>
            </a:endParaRPr>
          </a:p>
        </p:txBody>
      </p:sp>
      <p:sp>
        <p:nvSpPr>
          <p:cNvPr id="5" name="Arrow: Down 4">
            <a:extLst>
              <a:ext uri="{FF2B5EF4-FFF2-40B4-BE49-F238E27FC236}">
                <a16:creationId xmlns:a16="http://schemas.microsoft.com/office/drawing/2014/main" id="{E203F2B8-B56C-4454-8961-29CDAE29EDDF}"/>
              </a:ext>
            </a:extLst>
          </p:cNvPr>
          <p:cNvSpPr/>
          <p:nvPr/>
        </p:nvSpPr>
        <p:spPr>
          <a:xfrm>
            <a:off x="4910561" y="5073347"/>
            <a:ext cx="381898" cy="495319"/>
          </a:xfrm>
          <a:prstGeom prst="downArrow">
            <a:avLst/>
          </a:prstGeom>
          <a:gradFill flip="none" rotWithShape="1">
            <a:gsLst>
              <a:gs pos="0">
                <a:schemeClr val="accent1">
                  <a:lumMod val="5000"/>
                  <a:lumOff val="95000"/>
                </a:schemeClr>
              </a:gs>
              <a:gs pos="100000">
                <a:schemeClr val="accent4">
                  <a:lumMod val="40000"/>
                  <a:lumOff val="60000"/>
                </a:schemeClr>
              </a:gs>
            </a:gsLst>
            <a:lin ang="16200000" scaled="1"/>
            <a:tileRect/>
          </a:gradFill>
          <a:ln>
            <a:solidFill>
              <a:schemeClr val="tx1"/>
            </a:solidFill>
          </a:ln>
          <a:effectLst>
            <a:outerShdw blurRad="152400" dist="889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152400" dist="152400" dir="2700000" algn="tl" rotWithShape="0">
                  <a:prstClr val="black">
                    <a:alpha val="40000"/>
                  </a:prstClr>
                </a:outerShdw>
              </a:effectLst>
            </a:endParaRPr>
          </a:p>
        </p:txBody>
      </p:sp>
      <p:sp>
        <p:nvSpPr>
          <p:cNvPr id="6" name="Arrow: Down 5">
            <a:extLst>
              <a:ext uri="{FF2B5EF4-FFF2-40B4-BE49-F238E27FC236}">
                <a16:creationId xmlns:a16="http://schemas.microsoft.com/office/drawing/2014/main" id="{650C7B40-A9B1-4E75-9ECB-76EF3A6256F3}"/>
              </a:ext>
            </a:extLst>
          </p:cNvPr>
          <p:cNvSpPr/>
          <p:nvPr/>
        </p:nvSpPr>
        <p:spPr>
          <a:xfrm>
            <a:off x="5720186" y="5778197"/>
            <a:ext cx="381898" cy="495319"/>
          </a:xfrm>
          <a:prstGeom prst="downArrow">
            <a:avLst/>
          </a:prstGeom>
          <a:gradFill flip="none" rotWithShape="1">
            <a:gsLst>
              <a:gs pos="0">
                <a:schemeClr val="accent1">
                  <a:lumMod val="5000"/>
                  <a:lumOff val="95000"/>
                </a:schemeClr>
              </a:gs>
              <a:gs pos="100000">
                <a:schemeClr val="accent4">
                  <a:lumMod val="40000"/>
                  <a:lumOff val="60000"/>
                </a:schemeClr>
              </a:gs>
            </a:gsLst>
            <a:lin ang="16200000" scaled="1"/>
            <a:tileRect/>
          </a:gradFill>
          <a:ln>
            <a:solidFill>
              <a:schemeClr val="tx1"/>
            </a:solidFill>
          </a:ln>
          <a:effectLst>
            <a:outerShdw blurRad="152400" dist="889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152400" dist="152400" dir="2700000" algn="tl" rotWithShape="0">
                  <a:prstClr val="black">
                    <a:alpha val="40000"/>
                  </a:prstClr>
                </a:outerShdw>
              </a:effectLst>
            </a:endParaRPr>
          </a:p>
        </p:txBody>
      </p:sp>
      <p:sp>
        <p:nvSpPr>
          <p:cNvPr id="7" name="Arrow: Down 6">
            <a:extLst>
              <a:ext uri="{FF2B5EF4-FFF2-40B4-BE49-F238E27FC236}">
                <a16:creationId xmlns:a16="http://schemas.microsoft.com/office/drawing/2014/main" id="{AF12F6CF-E26D-41DC-B728-6E34F101E181}"/>
              </a:ext>
            </a:extLst>
          </p:cNvPr>
          <p:cNvSpPr/>
          <p:nvPr/>
        </p:nvSpPr>
        <p:spPr>
          <a:xfrm rot="10800000">
            <a:off x="1342100" y="5778196"/>
            <a:ext cx="381898" cy="495319"/>
          </a:xfrm>
          <a:prstGeom prst="downArrow">
            <a:avLst/>
          </a:prstGeom>
          <a:gradFill flip="none" rotWithShape="1">
            <a:gsLst>
              <a:gs pos="21000">
                <a:schemeClr val="accent6">
                  <a:lumMod val="60000"/>
                  <a:lumOff val="40000"/>
                </a:schemeClr>
              </a:gs>
              <a:gs pos="100000">
                <a:schemeClr val="bg1"/>
              </a:gs>
            </a:gsLst>
            <a:lin ang="16200000" scaled="1"/>
            <a:tileRect/>
          </a:gradFill>
          <a:ln>
            <a:solidFill>
              <a:schemeClr val="tx1"/>
            </a:solidFill>
          </a:ln>
          <a:effectLst>
            <a:outerShdw blurRad="152400" dist="889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152400" dist="152400" dir="2700000" algn="tl" rotWithShape="0">
                  <a:prstClr val="black">
                    <a:alpha val="40000"/>
                  </a:prstClr>
                </a:outerShdw>
              </a:effectLst>
            </a:endParaRPr>
          </a:p>
        </p:txBody>
      </p:sp>
    </p:spTree>
    <p:extLst>
      <p:ext uri="{BB962C8B-B14F-4D97-AF65-F5344CB8AC3E}">
        <p14:creationId xmlns:p14="http://schemas.microsoft.com/office/powerpoint/2010/main" val="194272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2CC48-B7C4-46C7-B6D0-3CE5F6794369}"/>
              </a:ext>
            </a:extLst>
          </p:cNvPr>
          <p:cNvSpPr>
            <a:spLocks noGrp="1"/>
          </p:cNvSpPr>
          <p:nvPr>
            <p:ph type="title"/>
          </p:nvPr>
        </p:nvSpPr>
        <p:spPr/>
        <p:txBody>
          <a:bodyPr/>
          <a:lstStyle/>
          <a:p>
            <a:r>
              <a:rPr lang="en-US" dirty="0"/>
              <a:t>GOAL</a:t>
            </a:r>
          </a:p>
        </p:txBody>
      </p:sp>
      <p:sp>
        <p:nvSpPr>
          <p:cNvPr id="3" name="Content Placeholder 2">
            <a:extLst>
              <a:ext uri="{FF2B5EF4-FFF2-40B4-BE49-F238E27FC236}">
                <a16:creationId xmlns:a16="http://schemas.microsoft.com/office/drawing/2014/main" id="{A302B859-6252-43EB-BFCB-8610DEABC771}"/>
              </a:ext>
            </a:extLst>
          </p:cNvPr>
          <p:cNvSpPr>
            <a:spLocks noGrp="1"/>
          </p:cNvSpPr>
          <p:nvPr>
            <p:ph idx="1"/>
          </p:nvPr>
        </p:nvSpPr>
        <p:spPr/>
        <p:txBody>
          <a:bodyPr/>
          <a:lstStyle/>
          <a:p>
            <a:r>
              <a:rPr lang="en-US" dirty="0"/>
              <a:t>Examine </a:t>
            </a:r>
            <a:r>
              <a:rPr lang="en-US" dirty="0">
                <a:solidFill>
                  <a:srgbClr val="FFFFCC"/>
                </a:solidFill>
              </a:rPr>
              <a:t>specific</a:t>
            </a:r>
            <a:r>
              <a:rPr lang="en-US" dirty="0"/>
              <a:t> mechanisms</a:t>
            </a:r>
          </a:p>
          <a:p>
            <a:pPr lvl="1"/>
            <a:r>
              <a:rPr lang="en-US" dirty="0"/>
              <a:t>6 forms of FLEX</a:t>
            </a:r>
          </a:p>
          <a:p>
            <a:pPr lvl="1"/>
            <a:r>
              <a:rPr lang="en-US" dirty="0"/>
              <a:t>6 forms of INFLEX</a:t>
            </a:r>
          </a:p>
          <a:p>
            <a:pPr lvl="1"/>
            <a:endParaRPr lang="en-US" dirty="0"/>
          </a:p>
          <a:p>
            <a:r>
              <a:rPr lang="en-US" dirty="0">
                <a:sym typeface="Wingdings" panose="05000000000000000000" pitchFamily="2" charset="2"/>
              </a:rPr>
              <a:t> MindFlex Assessment Project</a:t>
            </a:r>
            <a:endParaRPr lang="en-US" dirty="0"/>
          </a:p>
        </p:txBody>
      </p:sp>
    </p:spTree>
    <p:extLst>
      <p:ext uri="{BB962C8B-B14F-4D97-AF65-F5344CB8AC3E}">
        <p14:creationId xmlns:p14="http://schemas.microsoft.com/office/powerpoint/2010/main" val="315747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945CB-AD05-4B91-8693-A64ABC545876}"/>
              </a:ext>
            </a:extLst>
          </p:cNvPr>
          <p:cNvSpPr>
            <a:spLocks noGrp="1"/>
          </p:cNvSpPr>
          <p:nvPr>
            <p:ph type="title"/>
          </p:nvPr>
        </p:nvSpPr>
        <p:spPr/>
        <p:txBody>
          <a:bodyPr/>
          <a:lstStyle/>
          <a:p>
            <a:r>
              <a:rPr lang="en-US" dirty="0"/>
              <a:t>MindFlex Assessments</a:t>
            </a:r>
          </a:p>
        </p:txBody>
      </p:sp>
      <p:sp>
        <p:nvSpPr>
          <p:cNvPr id="3" name="Content Placeholder 2">
            <a:extLst>
              <a:ext uri="{FF2B5EF4-FFF2-40B4-BE49-F238E27FC236}">
                <a16:creationId xmlns:a16="http://schemas.microsoft.com/office/drawing/2014/main" id="{8DB89B67-F2F8-4FB8-B7C9-55E5BE7E08B6}"/>
              </a:ext>
            </a:extLst>
          </p:cNvPr>
          <p:cNvSpPr>
            <a:spLocks noGrp="1"/>
          </p:cNvSpPr>
          <p:nvPr>
            <p:ph idx="1"/>
          </p:nvPr>
        </p:nvSpPr>
        <p:spPr/>
        <p:txBody>
          <a:bodyPr>
            <a:normAutofit fontScale="92500" lnSpcReduction="10000"/>
          </a:bodyPr>
          <a:lstStyle/>
          <a:p>
            <a:r>
              <a:rPr lang="en-US" dirty="0"/>
              <a:t>Online	</a:t>
            </a:r>
          </a:p>
          <a:p>
            <a:r>
              <a:rPr lang="en-US" dirty="0"/>
              <a:t>Free</a:t>
            </a:r>
          </a:p>
          <a:p>
            <a:r>
              <a:rPr lang="en-US" dirty="0"/>
              <a:t>15-20 min</a:t>
            </a:r>
          </a:p>
          <a:p>
            <a:pPr lvl="1"/>
            <a:r>
              <a:rPr lang="en-US" dirty="0"/>
              <a:t>FLEX &amp; wellbeing</a:t>
            </a:r>
          </a:p>
          <a:p>
            <a:pPr lvl="1"/>
            <a:r>
              <a:rPr lang="en-US" dirty="0"/>
              <a:t>scored</a:t>
            </a:r>
          </a:p>
          <a:p>
            <a:pPr lvl="1"/>
            <a:r>
              <a:rPr lang="en-US" dirty="0"/>
              <a:t>normed</a:t>
            </a:r>
          </a:p>
          <a:p>
            <a:pPr lvl="1"/>
            <a:r>
              <a:rPr lang="en-US" dirty="0"/>
              <a:t>graphed </a:t>
            </a:r>
            <a:r>
              <a:rPr lang="en-US" dirty="0">
                <a:sym typeface="Wingdings" panose="05000000000000000000" pitchFamily="2" charset="2"/>
              </a:rPr>
              <a:t> profile</a:t>
            </a:r>
            <a:endParaRPr lang="en-US" dirty="0"/>
          </a:p>
          <a:p>
            <a:endParaRPr lang="en-US" dirty="0"/>
          </a:p>
        </p:txBody>
      </p:sp>
      <p:pic>
        <p:nvPicPr>
          <p:cNvPr id="5" name="Picture 4">
            <a:extLst>
              <a:ext uri="{FF2B5EF4-FFF2-40B4-BE49-F238E27FC236}">
                <a16:creationId xmlns:a16="http://schemas.microsoft.com/office/drawing/2014/main" id="{83FC3631-9823-454F-8387-E1D8478729DB}"/>
              </a:ext>
            </a:extLst>
          </p:cNvPr>
          <p:cNvPicPr>
            <a:picLocks noChangeAspect="1"/>
          </p:cNvPicPr>
          <p:nvPr/>
        </p:nvPicPr>
        <p:blipFill rotWithShape="1">
          <a:blip r:embed="rId2"/>
          <a:srcRect l="3156" t="1795" r="3416" b="2666"/>
          <a:stretch/>
        </p:blipFill>
        <p:spPr>
          <a:xfrm>
            <a:off x="8476891" y="2137524"/>
            <a:ext cx="3467819" cy="4501402"/>
          </a:xfrm>
          <a:prstGeom prst="rect">
            <a:avLst/>
          </a:prstGeom>
        </p:spPr>
      </p:pic>
    </p:spTree>
    <p:extLst>
      <p:ext uri="{BB962C8B-B14F-4D97-AF65-F5344CB8AC3E}">
        <p14:creationId xmlns:p14="http://schemas.microsoft.com/office/powerpoint/2010/main" val="134263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E5AB5-EAFB-4A95-8359-AADEE0B8198B}"/>
              </a:ext>
            </a:extLst>
          </p:cNvPr>
          <p:cNvSpPr>
            <a:spLocks noGrp="1"/>
          </p:cNvSpPr>
          <p:nvPr>
            <p:ph type="title"/>
          </p:nvPr>
        </p:nvSpPr>
        <p:spPr/>
        <p:txBody>
          <a:bodyPr/>
          <a:lstStyle/>
          <a:p>
            <a:r>
              <a:rPr lang="en-US" dirty="0"/>
              <a:t>MindFlex</a:t>
            </a:r>
            <a:br>
              <a:rPr lang="en-US" dirty="0"/>
            </a:br>
            <a:r>
              <a:rPr lang="en-US" dirty="0"/>
              <a:t>Profiles</a:t>
            </a:r>
          </a:p>
        </p:txBody>
      </p:sp>
      <p:sp>
        <p:nvSpPr>
          <p:cNvPr id="3" name="Content Placeholder 2">
            <a:extLst>
              <a:ext uri="{FF2B5EF4-FFF2-40B4-BE49-F238E27FC236}">
                <a16:creationId xmlns:a16="http://schemas.microsoft.com/office/drawing/2014/main" id="{C339ADB9-1DFE-4D7D-98DF-6223E8F53757}"/>
              </a:ext>
            </a:extLst>
          </p:cNvPr>
          <p:cNvSpPr>
            <a:spLocks noGrp="1"/>
          </p:cNvSpPr>
          <p:nvPr>
            <p:ph idx="1"/>
          </p:nvPr>
        </p:nvSpPr>
        <p:spPr/>
        <p:txBody>
          <a:bodyPr/>
          <a:lstStyle/>
          <a:p>
            <a:endParaRPr lang="en-US" dirty="0"/>
          </a:p>
          <a:p>
            <a:r>
              <a:rPr lang="en-US" dirty="0"/>
              <a:t>T-scores</a:t>
            </a:r>
          </a:p>
          <a:p>
            <a:pPr lvl="1"/>
            <a:r>
              <a:rPr lang="en-US" dirty="0"/>
              <a:t>Baseline</a:t>
            </a:r>
          </a:p>
          <a:p>
            <a:pPr lvl="1"/>
            <a:r>
              <a:rPr lang="en-US" dirty="0"/>
              <a:t>Sig. change</a:t>
            </a:r>
          </a:p>
        </p:txBody>
      </p:sp>
      <p:pic>
        <p:nvPicPr>
          <p:cNvPr id="5" name="Picture 4">
            <a:extLst>
              <a:ext uri="{FF2B5EF4-FFF2-40B4-BE49-F238E27FC236}">
                <a16:creationId xmlns:a16="http://schemas.microsoft.com/office/drawing/2014/main" id="{B473B2E5-BD6A-4FB2-B277-3F27CDE785CC}"/>
              </a:ext>
            </a:extLst>
          </p:cNvPr>
          <p:cNvPicPr>
            <a:picLocks noChangeAspect="1"/>
          </p:cNvPicPr>
          <p:nvPr/>
        </p:nvPicPr>
        <p:blipFill>
          <a:blip r:embed="rId2"/>
          <a:stretch>
            <a:fillRect/>
          </a:stretch>
        </p:blipFill>
        <p:spPr>
          <a:xfrm>
            <a:off x="6096000" y="0"/>
            <a:ext cx="6096000" cy="6858000"/>
          </a:xfrm>
          <a:prstGeom prst="rect">
            <a:avLst/>
          </a:prstGeom>
        </p:spPr>
      </p:pic>
    </p:spTree>
    <p:extLst>
      <p:ext uri="{BB962C8B-B14F-4D97-AF65-F5344CB8AC3E}">
        <p14:creationId xmlns:p14="http://schemas.microsoft.com/office/powerpoint/2010/main" val="265497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3055</Words>
  <Application>Microsoft Office PowerPoint</Application>
  <PresentationFormat>Widescreen</PresentationFormat>
  <Paragraphs>448</Paragraphs>
  <Slides>49</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Maiandra Blk GD</vt:lpstr>
      <vt:lpstr>Maiandra DmBd GD</vt:lpstr>
      <vt:lpstr>Symbol</vt:lpstr>
      <vt:lpstr>Times New Roman</vt:lpstr>
      <vt:lpstr>Office Theme</vt:lpstr>
      <vt:lpstr>Understanding of Mechanisms of Change in ACT</vt:lpstr>
      <vt:lpstr>ACT</vt:lpstr>
      <vt:lpstr>PowerPoint Presentation</vt:lpstr>
      <vt:lpstr>PowerPoint Presentation</vt:lpstr>
      <vt:lpstr>Targets in ACT</vt:lpstr>
      <vt:lpstr>ACT Mechanisms</vt:lpstr>
      <vt:lpstr>GOAL</vt:lpstr>
      <vt:lpstr>MindFlex Assessments</vt:lpstr>
      <vt:lpstr>MindFlex Profiles</vt:lpstr>
      <vt:lpstr>MindFlex Assessment Project</vt:lpstr>
      <vt:lpstr>Procedure</vt:lpstr>
      <vt:lpstr>Sample</vt:lpstr>
      <vt:lpstr>Method</vt:lpstr>
      <vt:lpstr>Measures </vt:lpstr>
      <vt:lpstr>Analyses</vt:lpstr>
      <vt:lpstr>D Depressive sx</vt:lpstr>
      <vt:lpstr>D Life satisfaction</vt:lpstr>
      <vt:lpstr>D Competency</vt:lpstr>
      <vt:lpstr>D Relatedness</vt:lpstr>
      <vt:lpstr>Summary</vt:lpstr>
      <vt:lpstr>Limitations</vt:lpstr>
      <vt:lpstr>Thank You!</vt:lpstr>
      <vt:lpstr>PowerPoint Presentation</vt:lpstr>
      <vt:lpstr>PowerPoint Presentation</vt:lpstr>
      <vt:lpstr>PowerPoint Presentation</vt:lpstr>
      <vt:lpstr>PowerPoint Presentation</vt:lpstr>
      <vt:lpstr>PowerPoint Presentation</vt:lpstr>
      <vt:lpstr>AAQ-II Items</vt:lpstr>
      <vt:lpstr>Satisfaction with Life Scale</vt:lpstr>
      <vt:lpstr>PHQ-9 Items</vt:lpstr>
      <vt:lpstr>Basic Psych Needs for Competency items</vt:lpstr>
      <vt:lpstr>Basic Psych Needs for relatedness items</vt:lpstr>
      <vt:lpstr>Motivation for treatment items</vt:lpstr>
      <vt:lpstr>WAI – Goal items</vt:lpstr>
      <vt:lpstr>WAI – Task Items</vt:lpstr>
      <vt:lpstr>WAI – bond items</vt:lpstr>
      <vt:lpstr>Perceived therapist insensitivity items</vt:lpstr>
      <vt:lpstr>Acceptance</vt:lpstr>
      <vt:lpstr>Present moment awareness</vt:lpstr>
      <vt:lpstr>Self as context</vt:lpstr>
      <vt:lpstr>Defusion</vt:lpstr>
      <vt:lpstr>Values </vt:lpstr>
      <vt:lpstr>Committed action</vt:lpstr>
      <vt:lpstr>Experiential avoidance</vt:lpstr>
      <vt:lpstr>Lack of contact with the present moment</vt:lpstr>
      <vt:lpstr>Self as content</vt:lpstr>
      <vt:lpstr>fusion</vt:lpstr>
      <vt:lpstr>Lack of contact with values</vt:lpstr>
      <vt:lpstr>Inaction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of Mechanisms of Change in ACT</dc:title>
  <dc:creator>R Z</dc:creator>
  <cp:lastModifiedBy>R Z</cp:lastModifiedBy>
  <cp:revision>1</cp:revision>
  <dcterms:modified xsi:type="dcterms:W3CDTF">2019-07-05T23:15:05Z</dcterms:modified>
</cp:coreProperties>
</file>